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39"/>
  </p:notesMasterIdLst>
  <p:handoutMasterIdLst>
    <p:handoutMasterId r:id="rId40"/>
  </p:handoutMasterIdLst>
  <p:sldIdLst>
    <p:sldId id="256" r:id="rId8"/>
    <p:sldId id="310" r:id="rId9"/>
    <p:sldId id="400" r:id="rId10"/>
    <p:sldId id="456" r:id="rId11"/>
    <p:sldId id="465" r:id="rId12"/>
    <p:sldId id="402" r:id="rId13"/>
    <p:sldId id="403" r:id="rId14"/>
    <p:sldId id="457" r:id="rId15"/>
    <p:sldId id="406" r:id="rId16"/>
    <p:sldId id="405" r:id="rId17"/>
    <p:sldId id="431" r:id="rId18"/>
    <p:sldId id="461" r:id="rId19"/>
    <p:sldId id="416" r:id="rId20"/>
    <p:sldId id="459" r:id="rId21"/>
    <p:sldId id="410" r:id="rId22"/>
    <p:sldId id="413" r:id="rId23"/>
    <p:sldId id="460" r:id="rId24"/>
    <p:sldId id="462" r:id="rId25"/>
    <p:sldId id="408" r:id="rId26"/>
    <p:sldId id="409" r:id="rId27"/>
    <p:sldId id="419" r:id="rId28"/>
    <p:sldId id="466" r:id="rId29"/>
    <p:sldId id="420" r:id="rId30"/>
    <p:sldId id="467" r:id="rId31"/>
    <p:sldId id="468" r:id="rId32"/>
    <p:sldId id="469" r:id="rId33"/>
    <p:sldId id="404" r:id="rId34"/>
    <p:sldId id="340" r:id="rId35"/>
    <p:sldId id="463" r:id="rId36"/>
    <p:sldId id="444" r:id="rId37"/>
    <p:sldId id="464" r:id="rId38"/>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Lst>
        </p14:section>
        <p14:section name="What is a Join?" id="{F1F22038-7539-C54D-84BB-90AECE016022}">
          <p14:sldIdLst>
            <p14:sldId id="400"/>
            <p14:sldId id="456"/>
            <p14:sldId id="465"/>
            <p14:sldId id="402"/>
            <p14:sldId id="403"/>
            <p14:sldId id="457"/>
          </p14:sldIdLst>
        </p14:section>
        <p14:section name="Inner Join" id="{5F2A353E-46CE-3A44-B46E-A2C745B17A94}">
          <p14:sldIdLst>
            <p14:sldId id="406"/>
            <p14:sldId id="405"/>
            <p14:sldId id="431"/>
          </p14:sldIdLst>
        </p14:section>
        <p14:section name="Full Outer Join" id="{A7F75BFF-0B65-0544-895A-6C8A53E7BB54}">
          <p14:sldIdLst>
            <p14:sldId id="461"/>
            <p14:sldId id="416"/>
          </p14:sldIdLst>
        </p14:section>
        <p14:section name="Left Outer Join" id="{485284D6-AF94-AC49-8F8E-DEF034319C4E}">
          <p14:sldIdLst>
            <p14:sldId id="459"/>
            <p14:sldId id="410"/>
          </p14:sldIdLst>
        </p14:section>
        <p14:section name="Right Outer Join" id="{69965D88-A687-AF4D-833E-AB922E33BC35}">
          <p14:sldIdLst>
            <p14:sldId id="413"/>
            <p14:sldId id="460"/>
            <p14:sldId id="462"/>
          </p14:sldIdLst>
        </p14:section>
        <p14:section name="Alias" id="{2B64652D-AB12-FB4A-AC2E-4EA5B27F7A36}">
          <p14:sldIdLst>
            <p14:sldId id="408"/>
            <p14:sldId id="409"/>
          </p14:sldIdLst>
        </p14:section>
        <p14:section name="Join Conditions" id="{36BDD691-B0FB-DD48-B020-EFD991F25E8D}">
          <p14:sldIdLst>
            <p14:sldId id="419"/>
            <p14:sldId id="466"/>
            <p14:sldId id="420"/>
            <p14:sldId id="467"/>
            <p14:sldId id="468"/>
          </p14:sldIdLst>
        </p14:section>
        <p14:section name="Summary" id="{5F32AEFE-A1A0-8A48-A42C-FF84CADA5A4C}">
          <p14:sldIdLst>
            <p14:sldId id="469"/>
          </p14:sldIdLst>
        </p14:section>
        <p14:section name="Hands On Examples" id="{94B4DAB3-0118-0F4E-8E94-2BB8ACE9EF48}">
          <p14:sldIdLst>
            <p14:sldId id="404"/>
            <p14:sldId id="340"/>
            <p14:sldId id="463"/>
            <p14:sldId id="444"/>
          </p14:sldIdLst>
        </p14:section>
        <p14:section name="Exercise" id="{EA9AE111-151A-4944-9719-A725D79A8EC8}">
          <p14:sldIdLst>
            <p14:sldId id="464"/>
          </p14:sldIdLst>
        </p14:section>
      </p14:sectionLst>
    </p:ext>
    <p:ext uri="{EFAFB233-063F-42B5-8137-9DF3F51BA10A}">
      <p15:sldGuideLst xmlns:p15="http://schemas.microsoft.com/office/powerpoint/2012/main">
        <p15:guide id="1" orient="horz" pos="2040" userDrawn="1">
          <p15:clr>
            <a:srgbClr val="A4A3A4"/>
          </p15:clr>
        </p15:guide>
        <p15:guide id="2" pos="3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EE4036"/>
    <a:srgbClr val="F5857E"/>
    <a:srgbClr val="4A7EBB"/>
    <a:srgbClr val="F7CE3C"/>
    <a:srgbClr val="D3CCBD"/>
    <a:srgbClr val="3F80CD"/>
    <a:srgbClr val="949A90"/>
    <a:srgbClr val="98DAD9"/>
    <a:srgbClr val="F58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857B39-3609-40EB-A39A-88220CDA218D}" v="52" dt="2024-02-22T13:31:21.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68" autoAdjust="0"/>
    <p:restoredTop sz="93792" autoAdjust="0"/>
  </p:normalViewPr>
  <p:slideViewPr>
    <p:cSldViewPr snapToGrid="0" snapToObjects="1">
      <p:cViewPr varScale="1">
        <p:scale>
          <a:sx n="63" d="100"/>
          <a:sy n="63" d="100"/>
        </p:scale>
        <p:origin x="608" y="64"/>
      </p:cViewPr>
      <p:guideLst>
        <p:guide orient="horz" pos="2040"/>
        <p:guide pos="3216"/>
      </p:guideLst>
    </p:cSldViewPr>
  </p:slideViewPr>
  <p:notesTextViewPr>
    <p:cViewPr>
      <p:scale>
        <a:sx n="100" d="100"/>
        <a:sy n="100" d="100"/>
      </p:scale>
      <p:origin x="0" y="0"/>
    </p:cViewPr>
  </p:notesTextViewPr>
  <p:sorterViewPr>
    <p:cViewPr>
      <p:scale>
        <a:sx n="149" d="100"/>
        <a:sy n="149" d="100"/>
      </p:scale>
      <p:origin x="0" y="-376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e D Wood" userId="aa2bd842-f192-4e1e-9a66-5fb13dd555b2" providerId="ADAL" clId="{D8857B39-3609-40EB-A39A-88220CDA218D}"/>
    <pc:docChg chg="undo custSel modSld">
      <pc:chgData name="Marie D Wood" userId="aa2bd842-f192-4e1e-9a66-5fb13dd555b2" providerId="ADAL" clId="{D8857B39-3609-40EB-A39A-88220CDA218D}" dt="2024-02-23T18:54:40.230" v="955" actId="20577"/>
      <pc:docMkLst>
        <pc:docMk/>
      </pc:docMkLst>
      <pc:sldChg chg="modSp mod modNotesTx">
        <pc:chgData name="Marie D Wood" userId="aa2bd842-f192-4e1e-9a66-5fb13dd555b2" providerId="ADAL" clId="{D8857B39-3609-40EB-A39A-88220CDA218D}" dt="2024-02-06T15:07:57.168" v="32" actId="114"/>
        <pc:sldMkLst>
          <pc:docMk/>
          <pc:sldMk cId="0" sldId="256"/>
        </pc:sldMkLst>
        <pc:spChg chg="mod">
          <ac:chgData name="Marie D Wood" userId="aa2bd842-f192-4e1e-9a66-5fb13dd555b2" providerId="ADAL" clId="{D8857B39-3609-40EB-A39A-88220CDA218D}" dt="2024-02-06T15:07:24.349" v="0" actId="113"/>
          <ac:spMkLst>
            <pc:docMk/>
            <pc:sldMk cId="0" sldId="256"/>
            <ac:spMk id="8194" creationId="{6D0DDDAD-F6CD-4950-850F-8232ADB246A1}"/>
          </ac:spMkLst>
        </pc:spChg>
      </pc:sldChg>
      <pc:sldChg chg="modSp mod modNotesTx">
        <pc:chgData name="Marie D Wood" userId="aa2bd842-f192-4e1e-9a66-5fb13dd555b2" providerId="ADAL" clId="{D8857B39-3609-40EB-A39A-88220CDA218D}" dt="2024-02-22T13:33:36.422" v="801" actId="20577"/>
        <pc:sldMkLst>
          <pc:docMk/>
          <pc:sldMk cId="1551696172" sldId="310"/>
        </pc:sldMkLst>
        <pc:spChg chg="mod">
          <ac:chgData name="Marie D Wood" userId="aa2bd842-f192-4e1e-9a66-5fb13dd555b2" providerId="ADAL" clId="{D8857B39-3609-40EB-A39A-88220CDA218D}" dt="2024-02-19T22:49:04.976" v="504" actId="2711"/>
          <ac:spMkLst>
            <pc:docMk/>
            <pc:sldMk cId="1551696172" sldId="310"/>
            <ac:spMk id="5" creationId="{B7278418-EB2A-8766-EC92-613B2ACBA277}"/>
          </ac:spMkLst>
        </pc:spChg>
        <pc:spChg chg="mod">
          <ac:chgData name="Marie D Wood" userId="aa2bd842-f192-4e1e-9a66-5fb13dd555b2" providerId="ADAL" clId="{D8857B39-3609-40EB-A39A-88220CDA218D}" dt="2024-02-21T14:10:40.673" v="674" actId="113"/>
          <ac:spMkLst>
            <pc:docMk/>
            <pc:sldMk cId="1551696172" sldId="310"/>
            <ac:spMk id="7" creationId="{8103113D-3FA7-10C8-CFF6-CF0FA3CF28D4}"/>
          </ac:spMkLst>
        </pc:spChg>
      </pc:sldChg>
      <pc:sldChg chg="modSp mod modNotesTx">
        <pc:chgData name="Marie D Wood" userId="aa2bd842-f192-4e1e-9a66-5fb13dd555b2" providerId="ADAL" clId="{D8857B39-3609-40EB-A39A-88220CDA218D}" dt="2024-02-23T18:54:36.418" v="954" actId="20577"/>
        <pc:sldMkLst>
          <pc:docMk/>
          <pc:sldMk cId="1451264872" sldId="340"/>
        </pc:sldMkLst>
        <pc:spChg chg="mod">
          <ac:chgData name="Marie D Wood" userId="aa2bd842-f192-4e1e-9a66-5fb13dd555b2" providerId="ADAL" clId="{D8857B39-3609-40EB-A39A-88220CDA218D}" dt="2024-02-23T18:54:36.418" v="954" actId="20577"/>
          <ac:spMkLst>
            <pc:docMk/>
            <pc:sldMk cId="1451264872" sldId="340"/>
            <ac:spMk id="5" creationId="{B7278418-EB2A-8766-EC92-613B2ACBA277}"/>
          </ac:spMkLst>
        </pc:spChg>
        <pc:spChg chg="mod">
          <ac:chgData name="Marie D Wood" userId="aa2bd842-f192-4e1e-9a66-5fb13dd555b2" providerId="ADAL" clId="{D8857B39-3609-40EB-A39A-88220CDA218D}" dt="2024-02-06T17:03:50.349" v="383" actId="5793"/>
          <ac:spMkLst>
            <pc:docMk/>
            <pc:sldMk cId="1451264872" sldId="340"/>
            <ac:spMk id="7" creationId="{8103113D-3FA7-10C8-CFF6-CF0FA3CF28D4}"/>
          </ac:spMkLst>
        </pc:spChg>
        <pc:picChg chg="mod">
          <ac:chgData name="Marie D Wood" userId="aa2bd842-f192-4e1e-9a66-5fb13dd555b2" providerId="ADAL" clId="{D8857B39-3609-40EB-A39A-88220CDA218D}" dt="2024-02-06T17:04:08.025" v="386" actId="108"/>
          <ac:picMkLst>
            <pc:docMk/>
            <pc:sldMk cId="1451264872" sldId="340"/>
            <ac:picMk id="4" creationId="{9913EA44-DE34-7A79-B7FD-95E417CE2AD5}"/>
          </ac:picMkLst>
        </pc:picChg>
      </pc:sldChg>
      <pc:sldChg chg="modSp mod modNotesTx">
        <pc:chgData name="Marie D Wood" userId="aa2bd842-f192-4e1e-9a66-5fb13dd555b2" providerId="ADAL" clId="{D8857B39-3609-40EB-A39A-88220CDA218D}" dt="2024-02-22T13:33:31.468" v="798" actId="313"/>
        <pc:sldMkLst>
          <pc:docMk/>
          <pc:sldMk cId="3833165172" sldId="400"/>
        </pc:sldMkLst>
        <pc:spChg chg="mod">
          <ac:chgData name="Marie D Wood" userId="aa2bd842-f192-4e1e-9a66-5fb13dd555b2" providerId="ADAL" clId="{D8857B39-3609-40EB-A39A-88220CDA218D}" dt="2024-02-19T22:48:50.338" v="503" actId="2711"/>
          <ac:spMkLst>
            <pc:docMk/>
            <pc:sldMk cId="3833165172" sldId="400"/>
            <ac:spMk id="5" creationId="{B7278418-EB2A-8766-EC92-613B2ACBA277}"/>
          </ac:spMkLst>
        </pc:spChg>
        <pc:spChg chg="mod">
          <ac:chgData name="Marie D Wood" userId="aa2bd842-f192-4e1e-9a66-5fb13dd555b2" providerId="ADAL" clId="{D8857B39-3609-40EB-A39A-88220CDA218D}" dt="2024-02-06T15:15:14.315" v="124" actId="5793"/>
          <ac:spMkLst>
            <pc:docMk/>
            <pc:sldMk cId="3833165172" sldId="400"/>
            <ac:spMk id="7" creationId="{8103113D-3FA7-10C8-CFF6-CF0FA3CF28D4}"/>
          </ac:spMkLst>
        </pc:spChg>
      </pc:sldChg>
      <pc:sldChg chg="addSp delSp modSp mod modNotesTx">
        <pc:chgData name="Marie D Wood" userId="aa2bd842-f192-4e1e-9a66-5fb13dd555b2" providerId="ADAL" clId="{D8857B39-3609-40EB-A39A-88220CDA218D}" dt="2024-02-23T18:51:38.014" v="950" actId="207"/>
        <pc:sldMkLst>
          <pc:docMk/>
          <pc:sldMk cId="2646481931" sldId="402"/>
        </pc:sldMkLst>
        <pc:spChg chg="add del mod">
          <ac:chgData name="Marie D Wood" userId="aa2bd842-f192-4e1e-9a66-5fb13dd555b2" providerId="ADAL" clId="{D8857B39-3609-40EB-A39A-88220CDA218D}" dt="2024-02-21T14:04:22.734" v="649" actId="21"/>
          <ac:spMkLst>
            <pc:docMk/>
            <pc:sldMk cId="2646481931" sldId="402"/>
            <ac:spMk id="2" creationId="{FDBEEFE9-E8B1-E677-5BA5-364419AE4C73}"/>
          </ac:spMkLst>
        </pc:spChg>
        <pc:spChg chg="mod">
          <ac:chgData name="Marie D Wood" userId="aa2bd842-f192-4e1e-9a66-5fb13dd555b2" providerId="ADAL" clId="{D8857B39-3609-40EB-A39A-88220CDA218D}" dt="2024-02-19T22:49:30.052" v="507" actId="2711"/>
          <ac:spMkLst>
            <pc:docMk/>
            <pc:sldMk cId="2646481931" sldId="402"/>
            <ac:spMk id="5" creationId="{B7278418-EB2A-8766-EC92-613B2ACBA277}"/>
          </ac:spMkLst>
        </pc:spChg>
        <pc:spChg chg="mod">
          <ac:chgData name="Marie D Wood" userId="aa2bd842-f192-4e1e-9a66-5fb13dd555b2" providerId="ADAL" clId="{D8857B39-3609-40EB-A39A-88220CDA218D}" dt="2024-02-23T18:51:38.014" v="950" actId="207"/>
          <ac:spMkLst>
            <pc:docMk/>
            <pc:sldMk cId="2646481931" sldId="402"/>
            <ac:spMk id="7" creationId="{8103113D-3FA7-10C8-CFF6-CF0FA3CF28D4}"/>
          </ac:spMkLst>
        </pc:spChg>
      </pc:sldChg>
      <pc:sldChg chg="modSp mod modNotesTx">
        <pc:chgData name="Marie D Wood" userId="aa2bd842-f192-4e1e-9a66-5fb13dd555b2" providerId="ADAL" clId="{D8857B39-3609-40EB-A39A-88220CDA218D}" dt="2024-02-22T13:34:33.345" v="825"/>
        <pc:sldMkLst>
          <pc:docMk/>
          <pc:sldMk cId="1888749305" sldId="403"/>
        </pc:sldMkLst>
        <pc:spChg chg="mod">
          <ac:chgData name="Marie D Wood" userId="aa2bd842-f192-4e1e-9a66-5fb13dd555b2" providerId="ADAL" clId="{D8857B39-3609-40EB-A39A-88220CDA218D}" dt="2024-02-19T22:49:38.086" v="508" actId="2711"/>
          <ac:spMkLst>
            <pc:docMk/>
            <pc:sldMk cId="1888749305" sldId="403"/>
            <ac:spMk id="5" creationId="{B7278418-EB2A-8766-EC92-613B2ACBA277}"/>
          </ac:spMkLst>
        </pc:spChg>
        <pc:spChg chg="mod">
          <ac:chgData name="Marie D Wood" userId="aa2bd842-f192-4e1e-9a66-5fb13dd555b2" providerId="ADAL" clId="{D8857B39-3609-40EB-A39A-88220CDA218D}" dt="2024-02-21T14:04:35.615" v="650" actId="207"/>
          <ac:spMkLst>
            <pc:docMk/>
            <pc:sldMk cId="1888749305" sldId="403"/>
            <ac:spMk id="7" creationId="{8103113D-3FA7-10C8-CFF6-CF0FA3CF28D4}"/>
          </ac:spMkLst>
        </pc:spChg>
      </pc:sldChg>
      <pc:sldChg chg="modSp mod modNotesTx">
        <pc:chgData name="Marie D Wood" userId="aa2bd842-f192-4e1e-9a66-5fb13dd555b2" providerId="ADAL" clId="{D8857B39-3609-40EB-A39A-88220CDA218D}" dt="2024-02-23T18:54:29.979" v="953" actId="20577"/>
        <pc:sldMkLst>
          <pc:docMk/>
          <pc:sldMk cId="146600374" sldId="404"/>
        </pc:sldMkLst>
        <pc:spChg chg="mod">
          <ac:chgData name="Marie D Wood" userId="aa2bd842-f192-4e1e-9a66-5fb13dd555b2" providerId="ADAL" clId="{D8857B39-3609-40EB-A39A-88220CDA218D}" dt="2024-02-23T18:54:29.979" v="953" actId="20577"/>
          <ac:spMkLst>
            <pc:docMk/>
            <pc:sldMk cId="146600374" sldId="404"/>
            <ac:spMk id="5" creationId="{B7278418-EB2A-8766-EC92-613B2ACBA277}"/>
          </ac:spMkLst>
        </pc:spChg>
        <pc:spChg chg="mod">
          <ac:chgData name="Marie D Wood" userId="aa2bd842-f192-4e1e-9a66-5fb13dd555b2" providerId="ADAL" clId="{D8857B39-3609-40EB-A39A-88220CDA218D}" dt="2024-02-23T18:53:55.490" v="951" actId="113"/>
          <ac:spMkLst>
            <pc:docMk/>
            <pc:sldMk cId="146600374" sldId="404"/>
            <ac:spMk id="7" creationId="{8103113D-3FA7-10C8-CFF6-CF0FA3CF28D4}"/>
          </ac:spMkLst>
        </pc:spChg>
        <pc:picChg chg="mod">
          <ac:chgData name="Marie D Wood" userId="aa2bd842-f192-4e1e-9a66-5fb13dd555b2" providerId="ADAL" clId="{D8857B39-3609-40EB-A39A-88220CDA218D}" dt="2024-02-06T15:53:43.413" v="381" actId="208"/>
          <ac:picMkLst>
            <pc:docMk/>
            <pc:sldMk cId="146600374" sldId="404"/>
            <ac:picMk id="2" creationId="{7C73B60A-9D72-9725-CF53-6F536A38C53C}"/>
          </ac:picMkLst>
        </pc:picChg>
      </pc:sldChg>
      <pc:sldChg chg="modSp mod modNotesTx">
        <pc:chgData name="Marie D Wood" userId="aa2bd842-f192-4e1e-9a66-5fb13dd555b2" providerId="ADAL" clId="{D8857B39-3609-40EB-A39A-88220CDA218D}" dt="2024-02-23T18:49:17.769" v="925" actId="20577"/>
        <pc:sldMkLst>
          <pc:docMk/>
          <pc:sldMk cId="8047623" sldId="405"/>
        </pc:sldMkLst>
        <pc:spChg chg="mod">
          <ac:chgData name="Marie D Wood" userId="aa2bd842-f192-4e1e-9a66-5fb13dd555b2" providerId="ADAL" clId="{D8857B39-3609-40EB-A39A-88220CDA218D}" dt="2024-02-19T22:50:09.277" v="527" actId="108"/>
          <ac:spMkLst>
            <pc:docMk/>
            <pc:sldMk cId="8047623" sldId="405"/>
            <ac:spMk id="5" creationId="{B7278418-EB2A-8766-EC92-613B2ACBA277}"/>
          </ac:spMkLst>
        </pc:spChg>
        <pc:spChg chg="mod">
          <ac:chgData name="Marie D Wood" userId="aa2bd842-f192-4e1e-9a66-5fb13dd555b2" providerId="ADAL" clId="{D8857B39-3609-40EB-A39A-88220CDA218D}" dt="2024-02-21T14:05:12.794" v="652" actId="108"/>
          <ac:spMkLst>
            <pc:docMk/>
            <pc:sldMk cId="8047623" sldId="405"/>
            <ac:spMk id="7" creationId="{8103113D-3FA7-10C8-CFF6-CF0FA3CF28D4}"/>
          </ac:spMkLst>
        </pc:spChg>
      </pc:sldChg>
      <pc:sldChg chg="modSp mod modNotesTx">
        <pc:chgData name="Marie D Wood" userId="aa2bd842-f192-4e1e-9a66-5fb13dd555b2" providerId="ADAL" clId="{D8857B39-3609-40EB-A39A-88220CDA218D}" dt="2024-02-23T18:49:06.847" v="921" actId="20577"/>
        <pc:sldMkLst>
          <pc:docMk/>
          <pc:sldMk cId="4187139218" sldId="406"/>
        </pc:sldMkLst>
        <pc:spChg chg="mod">
          <ac:chgData name="Marie D Wood" userId="aa2bd842-f192-4e1e-9a66-5fb13dd555b2" providerId="ADAL" clId="{D8857B39-3609-40EB-A39A-88220CDA218D}" dt="2024-02-19T22:50:04.442" v="521" actId="108"/>
          <ac:spMkLst>
            <pc:docMk/>
            <pc:sldMk cId="4187139218" sldId="406"/>
            <ac:spMk id="5" creationId="{B7278418-EB2A-8766-EC92-613B2ACBA277}"/>
          </ac:spMkLst>
        </pc:spChg>
        <pc:picChg chg="mod">
          <ac:chgData name="Marie D Wood" userId="aa2bd842-f192-4e1e-9a66-5fb13dd555b2" providerId="ADAL" clId="{D8857B39-3609-40EB-A39A-88220CDA218D}" dt="2024-02-06T17:08:29.753" v="414" actId="14861"/>
          <ac:picMkLst>
            <pc:docMk/>
            <pc:sldMk cId="4187139218" sldId="406"/>
            <ac:picMk id="2050" creationId="{EE947A9C-A2FF-8173-10F9-25C41FEFDEFD}"/>
          </ac:picMkLst>
        </pc:picChg>
      </pc:sldChg>
      <pc:sldChg chg="modSp mod modNotesTx">
        <pc:chgData name="Marie D Wood" userId="aa2bd842-f192-4e1e-9a66-5fb13dd555b2" providerId="ADAL" clId="{D8857B39-3609-40EB-A39A-88220CDA218D}" dt="2024-02-22T13:36:29.917" v="867" actId="20577"/>
        <pc:sldMkLst>
          <pc:docMk/>
          <pc:sldMk cId="2803750934" sldId="408"/>
        </pc:sldMkLst>
        <pc:spChg chg="mod">
          <ac:chgData name="Marie D Wood" userId="aa2bd842-f192-4e1e-9a66-5fb13dd555b2" providerId="ADAL" clId="{D8857B39-3609-40EB-A39A-88220CDA218D}" dt="2024-02-19T22:51:00.012" v="572" actId="108"/>
          <ac:spMkLst>
            <pc:docMk/>
            <pc:sldMk cId="2803750934" sldId="408"/>
            <ac:spMk id="5" creationId="{B7278418-EB2A-8766-EC92-613B2ACBA277}"/>
          </ac:spMkLst>
        </pc:spChg>
        <pc:spChg chg="mod">
          <ac:chgData name="Marie D Wood" userId="aa2bd842-f192-4e1e-9a66-5fb13dd555b2" providerId="ADAL" clId="{D8857B39-3609-40EB-A39A-88220CDA218D}" dt="2024-02-21T14:08:38.093" v="668" actId="113"/>
          <ac:spMkLst>
            <pc:docMk/>
            <pc:sldMk cId="2803750934" sldId="408"/>
            <ac:spMk id="7" creationId="{8103113D-3FA7-10C8-CFF6-CF0FA3CF28D4}"/>
          </ac:spMkLst>
        </pc:spChg>
      </pc:sldChg>
      <pc:sldChg chg="addSp modSp mod modClrScheme chgLayout modNotesTx">
        <pc:chgData name="Marie D Wood" userId="aa2bd842-f192-4e1e-9a66-5fb13dd555b2" providerId="ADAL" clId="{D8857B39-3609-40EB-A39A-88220CDA218D}" dt="2024-02-22T13:36:43.904" v="872" actId="20577"/>
        <pc:sldMkLst>
          <pc:docMk/>
          <pc:sldMk cId="1459088496" sldId="409"/>
        </pc:sldMkLst>
        <pc:spChg chg="mod">
          <ac:chgData name="Marie D Wood" userId="aa2bd842-f192-4e1e-9a66-5fb13dd555b2" providerId="ADAL" clId="{D8857B39-3609-40EB-A39A-88220CDA218D}" dt="2024-02-19T22:51:05.950" v="578" actId="108"/>
          <ac:spMkLst>
            <pc:docMk/>
            <pc:sldMk cId="1459088496" sldId="409"/>
            <ac:spMk id="5" creationId="{B7278418-EB2A-8766-EC92-613B2ACBA277}"/>
          </ac:spMkLst>
        </pc:spChg>
        <pc:spChg chg="mod">
          <ac:chgData name="Marie D Wood" userId="aa2bd842-f192-4e1e-9a66-5fb13dd555b2" providerId="ADAL" clId="{D8857B39-3609-40EB-A39A-88220CDA218D}" dt="2024-02-06T17:20:30.100" v="492" actId="14100"/>
          <ac:spMkLst>
            <pc:docMk/>
            <pc:sldMk cId="1459088496" sldId="409"/>
            <ac:spMk id="7" creationId="{8103113D-3FA7-10C8-CFF6-CF0FA3CF28D4}"/>
          </ac:spMkLst>
        </pc:spChg>
        <pc:spChg chg="ord">
          <ac:chgData name="Marie D Wood" userId="aa2bd842-f192-4e1e-9a66-5fb13dd555b2" providerId="ADAL" clId="{D8857B39-3609-40EB-A39A-88220CDA218D}" dt="2024-02-06T17:20:25.867" v="491" actId="26606"/>
          <ac:spMkLst>
            <pc:docMk/>
            <pc:sldMk cId="1459088496" sldId="409"/>
            <ac:spMk id="8" creationId="{090EFA5F-2C72-42AB-A069-51AFDC27C766}"/>
          </ac:spMkLst>
        </pc:spChg>
        <pc:picChg chg="add mod modCrop">
          <ac:chgData name="Marie D Wood" userId="aa2bd842-f192-4e1e-9a66-5fb13dd555b2" providerId="ADAL" clId="{D8857B39-3609-40EB-A39A-88220CDA218D}" dt="2024-02-06T17:20:37.415" v="495" actId="1076"/>
          <ac:picMkLst>
            <pc:docMk/>
            <pc:sldMk cId="1459088496" sldId="409"/>
            <ac:picMk id="3" creationId="{48A0D69E-3425-7257-4F7B-083897729814}"/>
          </ac:picMkLst>
        </pc:picChg>
      </pc:sldChg>
      <pc:sldChg chg="modSp mod modNotesTx">
        <pc:chgData name="Marie D Wood" userId="aa2bd842-f192-4e1e-9a66-5fb13dd555b2" providerId="ADAL" clId="{D8857B39-3609-40EB-A39A-88220CDA218D}" dt="2024-02-23T18:49:58.483" v="940" actId="20577"/>
        <pc:sldMkLst>
          <pc:docMk/>
          <pc:sldMk cId="2345749101" sldId="410"/>
        </pc:sldMkLst>
        <pc:spChg chg="mod">
          <ac:chgData name="Marie D Wood" userId="aa2bd842-f192-4e1e-9a66-5fb13dd555b2" providerId="ADAL" clId="{D8857B39-3609-40EB-A39A-88220CDA218D}" dt="2024-02-19T22:50:33.351" v="550" actId="108"/>
          <ac:spMkLst>
            <pc:docMk/>
            <pc:sldMk cId="2345749101" sldId="410"/>
            <ac:spMk id="5" creationId="{B7278418-EB2A-8766-EC92-613B2ACBA277}"/>
          </ac:spMkLst>
        </pc:spChg>
        <pc:spChg chg="mod">
          <ac:chgData name="Marie D Wood" userId="aa2bd842-f192-4e1e-9a66-5fb13dd555b2" providerId="ADAL" clId="{D8857B39-3609-40EB-A39A-88220CDA218D}" dt="2024-02-06T17:11:43.852" v="437" actId="948"/>
          <ac:spMkLst>
            <pc:docMk/>
            <pc:sldMk cId="2345749101" sldId="410"/>
            <ac:spMk id="7" creationId="{8103113D-3FA7-10C8-CFF6-CF0FA3CF28D4}"/>
          </ac:spMkLst>
        </pc:spChg>
      </pc:sldChg>
      <pc:sldChg chg="modSp mod modNotesTx">
        <pc:chgData name="Marie D Wood" userId="aa2bd842-f192-4e1e-9a66-5fb13dd555b2" providerId="ADAL" clId="{D8857B39-3609-40EB-A39A-88220CDA218D}" dt="2024-02-23T18:50:09.364" v="945" actId="20577"/>
        <pc:sldMkLst>
          <pc:docMk/>
          <pc:sldMk cId="3703520607" sldId="413"/>
        </pc:sldMkLst>
        <pc:spChg chg="mod">
          <ac:chgData name="Marie D Wood" userId="aa2bd842-f192-4e1e-9a66-5fb13dd555b2" providerId="ADAL" clId="{D8857B39-3609-40EB-A39A-88220CDA218D}" dt="2024-02-19T22:50:36.690" v="551" actId="108"/>
          <ac:spMkLst>
            <pc:docMk/>
            <pc:sldMk cId="3703520607" sldId="413"/>
            <ac:spMk id="5" creationId="{B7278418-EB2A-8766-EC92-613B2ACBA277}"/>
          </ac:spMkLst>
        </pc:spChg>
        <pc:picChg chg="mod">
          <ac:chgData name="Marie D Wood" userId="aa2bd842-f192-4e1e-9a66-5fb13dd555b2" providerId="ADAL" clId="{D8857B39-3609-40EB-A39A-88220CDA218D}" dt="2024-02-06T17:04:36.341" v="388" actId="108"/>
          <ac:picMkLst>
            <pc:docMk/>
            <pc:sldMk cId="3703520607" sldId="413"/>
            <ac:picMk id="4" creationId="{9710EBAE-9CCE-93F1-610E-77F5D4EFE062}"/>
          </ac:picMkLst>
        </pc:picChg>
      </pc:sldChg>
      <pc:sldChg chg="modSp mod modNotesTx">
        <pc:chgData name="Marie D Wood" userId="aa2bd842-f192-4e1e-9a66-5fb13dd555b2" providerId="ADAL" clId="{D8857B39-3609-40EB-A39A-88220CDA218D}" dt="2024-02-23T18:49:40.899" v="934" actId="20577"/>
        <pc:sldMkLst>
          <pc:docMk/>
          <pc:sldMk cId="2211227372" sldId="416"/>
        </pc:sldMkLst>
        <pc:spChg chg="mod">
          <ac:chgData name="Marie D Wood" userId="aa2bd842-f192-4e1e-9a66-5fb13dd555b2" providerId="ADAL" clId="{D8857B39-3609-40EB-A39A-88220CDA218D}" dt="2024-02-19T22:50:24.318" v="548" actId="108"/>
          <ac:spMkLst>
            <pc:docMk/>
            <pc:sldMk cId="2211227372" sldId="416"/>
            <ac:spMk id="5" creationId="{B7278418-EB2A-8766-EC92-613B2ACBA277}"/>
          </ac:spMkLst>
        </pc:spChg>
        <pc:spChg chg="mod">
          <ac:chgData name="Marie D Wood" userId="aa2bd842-f192-4e1e-9a66-5fb13dd555b2" providerId="ADAL" clId="{D8857B39-3609-40EB-A39A-88220CDA218D}" dt="2024-02-06T17:11:16.323" v="433" actId="948"/>
          <ac:spMkLst>
            <pc:docMk/>
            <pc:sldMk cId="2211227372" sldId="416"/>
            <ac:spMk id="7" creationId="{8103113D-3FA7-10C8-CFF6-CF0FA3CF28D4}"/>
          </ac:spMkLst>
        </pc:spChg>
      </pc:sldChg>
      <pc:sldChg chg="addSp modSp mod modClrScheme chgLayout modNotesTx">
        <pc:chgData name="Marie D Wood" userId="aa2bd842-f192-4e1e-9a66-5fb13dd555b2" providerId="ADAL" clId="{D8857B39-3609-40EB-A39A-88220CDA218D}" dt="2024-02-22T13:36:55.637" v="877" actId="12"/>
        <pc:sldMkLst>
          <pc:docMk/>
          <pc:sldMk cId="3408893764" sldId="419"/>
        </pc:sldMkLst>
        <pc:spChg chg="mod">
          <ac:chgData name="Marie D Wood" userId="aa2bd842-f192-4e1e-9a66-5fb13dd555b2" providerId="ADAL" clId="{D8857B39-3609-40EB-A39A-88220CDA218D}" dt="2024-02-19T22:51:12.626" v="590" actId="108"/>
          <ac:spMkLst>
            <pc:docMk/>
            <pc:sldMk cId="3408893764" sldId="419"/>
            <ac:spMk id="5" creationId="{B7278418-EB2A-8766-EC92-613B2ACBA277}"/>
          </ac:spMkLst>
        </pc:spChg>
        <pc:spChg chg="mod ord">
          <ac:chgData name="Marie D Wood" userId="aa2bd842-f192-4e1e-9a66-5fb13dd555b2" providerId="ADAL" clId="{D8857B39-3609-40EB-A39A-88220CDA218D}" dt="2024-02-06T17:14:45.841" v="444" actId="20577"/>
          <ac:spMkLst>
            <pc:docMk/>
            <pc:sldMk cId="3408893764" sldId="419"/>
            <ac:spMk id="7" creationId="{8103113D-3FA7-10C8-CFF6-CF0FA3CF28D4}"/>
          </ac:spMkLst>
        </pc:spChg>
        <pc:spChg chg="ord">
          <ac:chgData name="Marie D Wood" userId="aa2bd842-f192-4e1e-9a66-5fb13dd555b2" providerId="ADAL" clId="{D8857B39-3609-40EB-A39A-88220CDA218D}" dt="2024-02-06T15:48:24.234" v="301" actId="26606"/>
          <ac:spMkLst>
            <pc:docMk/>
            <pc:sldMk cId="3408893764" sldId="419"/>
            <ac:spMk id="8" creationId="{090EFA5F-2C72-42AB-A069-51AFDC27C766}"/>
          </ac:spMkLst>
        </pc:spChg>
        <pc:picChg chg="add mod ord modCrop">
          <ac:chgData name="Marie D Wood" userId="aa2bd842-f192-4e1e-9a66-5fb13dd555b2" providerId="ADAL" clId="{D8857B39-3609-40EB-A39A-88220CDA218D}" dt="2024-02-21T14:06:56.102" v="655" actId="1076"/>
          <ac:picMkLst>
            <pc:docMk/>
            <pc:sldMk cId="3408893764" sldId="419"/>
            <ac:picMk id="2" creationId="{1F4B1C6B-7F8F-508E-6A19-6CF93E133435}"/>
          </ac:picMkLst>
        </pc:picChg>
      </pc:sldChg>
      <pc:sldChg chg="modSp mod modNotesTx">
        <pc:chgData name="Marie D Wood" userId="aa2bd842-f192-4e1e-9a66-5fb13dd555b2" providerId="ADAL" clId="{D8857B39-3609-40EB-A39A-88220CDA218D}" dt="2024-02-22T13:37:35.877" v="893" actId="20577"/>
        <pc:sldMkLst>
          <pc:docMk/>
          <pc:sldMk cId="4077071486" sldId="420"/>
        </pc:sldMkLst>
        <pc:spChg chg="mod">
          <ac:chgData name="Marie D Wood" userId="aa2bd842-f192-4e1e-9a66-5fb13dd555b2" providerId="ADAL" clId="{D8857B39-3609-40EB-A39A-88220CDA218D}" dt="2024-02-19T22:51:27.476" v="610" actId="108"/>
          <ac:spMkLst>
            <pc:docMk/>
            <pc:sldMk cId="4077071486" sldId="420"/>
            <ac:spMk id="5" creationId="{B7278418-EB2A-8766-EC92-613B2ACBA277}"/>
          </ac:spMkLst>
        </pc:spChg>
        <pc:spChg chg="mod">
          <ac:chgData name="Marie D Wood" userId="aa2bd842-f192-4e1e-9a66-5fb13dd555b2" providerId="ADAL" clId="{D8857B39-3609-40EB-A39A-88220CDA218D}" dt="2024-02-06T15:51:08.726" v="341" actId="948"/>
          <ac:spMkLst>
            <pc:docMk/>
            <pc:sldMk cId="4077071486" sldId="420"/>
            <ac:spMk id="7" creationId="{8103113D-3FA7-10C8-CFF6-CF0FA3CF28D4}"/>
          </ac:spMkLst>
        </pc:spChg>
      </pc:sldChg>
      <pc:sldChg chg="modSp mod modNotesTx">
        <pc:chgData name="Marie D Wood" userId="aa2bd842-f192-4e1e-9a66-5fb13dd555b2" providerId="ADAL" clId="{D8857B39-3609-40EB-A39A-88220CDA218D}" dt="2024-02-23T18:49:28.426" v="928" actId="20577"/>
        <pc:sldMkLst>
          <pc:docMk/>
          <pc:sldMk cId="3514407610" sldId="431"/>
        </pc:sldMkLst>
        <pc:spChg chg="mod">
          <ac:chgData name="Marie D Wood" userId="aa2bd842-f192-4e1e-9a66-5fb13dd555b2" providerId="ADAL" clId="{D8857B39-3609-40EB-A39A-88220CDA218D}" dt="2024-02-19T22:50:14.689" v="532" actId="108"/>
          <ac:spMkLst>
            <pc:docMk/>
            <pc:sldMk cId="3514407610" sldId="431"/>
            <ac:spMk id="5" creationId="{B7278418-EB2A-8766-EC92-613B2ACBA277}"/>
          </ac:spMkLst>
        </pc:spChg>
        <pc:spChg chg="mod">
          <ac:chgData name="Marie D Wood" userId="aa2bd842-f192-4e1e-9a66-5fb13dd555b2" providerId="ADAL" clId="{D8857B39-3609-40EB-A39A-88220CDA218D}" dt="2024-02-06T17:09:57.886" v="425" actId="108"/>
          <ac:spMkLst>
            <pc:docMk/>
            <pc:sldMk cId="3514407610" sldId="431"/>
            <ac:spMk id="7" creationId="{8103113D-3FA7-10C8-CFF6-CF0FA3CF28D4}"/>
          </ac:spMkLst>
        </pc:spChg>
      </pc:sldChg>
      <pc:sldChg chg="modSp mod modNotesTx">
        <pc:chgData name="Marie D Wood" userId="aa2bd842-f192-4e1e-9a66-5fb13dd555b2" providerId="ADAL" clId="{D8857B39-3609-40EB-A39A-88220CDA218D}" dt="2024-02-22T13:38:43.547" v="907"/>
        <pc:sldMkLst>
          <pc:docMk/>
          <pc:sldMk cId="964847637" sldId="444"/>
        </pc:sldMkLst>
        <pc:spChg chg="mod">
          <ac:chgData name="Marie D Wood" userId="aa2bd842-f192-4e1e-9a66-5fb13dd555b2" providerId="ADAL" clId="{D8857B39-3609-40EB-A39A-88220CDA218D}" dt="2024-02-19T22:52:24.209" v="641" actId="2711"/>
          <ac:spMkLst>
            <pc:docMk/>
            <pc:sldMk cId="964847637" sldId="444"/>
            <ac:spMk id="5" creationId="{B7278418-EB2A-8766-EC92-613B2ACBA277}"/>
          </ac:spMkLst>
        </pc:spChg>
        <pc:spChg chg="mod">
          <ac:chgData name="Marie D Wood" userId="aa2bd842-f192-4e1e-9a66-5fb13dd555b2" providerId="ADAL" clId="{D8857B39-3609-40EB-A39A-88220CDA218D}" dt="2024-02-06T17:16:16.844" v="461" actId="948"/>
          <ac:spMkLst>
            <pc:docMk/>
            <pc:sldMk cId="964847637" sldId="444"/>
            <ac:spMk id="7" creationId="{8103113D-3FA7-10C8-CFF6-CF0FA3CF28D4}"/>
          </ac:spMkLst>
        </pc:spChg>
      </pc:sldChg>
      <pc:sldChg chg="modSp mod modNotesTx">
        <pc:chgData name="Marie D Wood" userId="aa2bd842-f192-4e1e-9a66-5fb13dd555b2" providerId="ADAL" clId="{D8857B39-3609-40EB-A39A-88220CDA218D}" dt="2024-02-22T13:33:51.802" v="812" actId="20577"/>
        <pc:sldMkLst>
          <pc:docMk/>
          <pc:sldMk cId="2788808142" sldId="456"/>
        </pc:sldMkLst>
        <pc:spChg chg="mod">
          <ac:chgData name="Marie D Wood" userId="aa2bd842-f192-4e1e-9a66-5fb13dd555b2" providerId="ADAL" clId="{D8857B39-3609-40EB-A39A-88220CDA218D}" dt="2024-02-19T22:49:15.349" v="505" actId="2711"/>
          <ac:spMkLst>
            <pc:docMk/>
            <pc:sldMk cId="2788808142" sldId="456"/>
            <ac:spMk id="5" creationId="{B7278418-EB2A-8766-EC92-613B2ACBA277}"/>
          </ac:spMkLst>
        </pc:spChg>
        <pc:spChg chg="mod">
          <ac:chgData name="Marie D Wood" userId="aa2bd842-f192-4e1e-9a66-5fb13dd555b2" providerId="ADAL" clId="{D8857B39-3609-40EB-A39A-88220CDA218D}" dt="2024-02-06T15:28:16.024" v="143" actId="5793"/>
          <ac:spMkLst>
            <pc:docMk/>
            <pc:sldMk cId="2788808142" sldId="456"/>
            <ac:spMk id="7" creationId="{8103113D-3FA7-10C8-CFF6-CF0FA3CF28D4}"/>
          </ac:spMkLst>
        </pc:spChg>
      </pc:sldChg>
      <pc:sldChg chg="addSp delSp modSp mod modNotesTx">
        <pc:chgData name="Marie D Wood" userId="aa2bd842-f192-4e1e-9a66-5fb13dd555b2" providerId="ADAL" clId="{D8857B39-3609-40EB-A39A-88220CDA218D}" dt="2024-02-22T13:34:41.335" v="828" actId="5793"/>
        <pc:sldMkLst>
          <pc:docMk/>
          <pc:sldMk cId="334861949" sldId="457"/>
        </pc:sldMkLst>
        <pc:spChg chg="mod">
          <ac:chgData name="Marie D Wood" userId="aa2bd842-f192-4e1e-9a66-5fb13dd555b2" providerId="ADAL" clId="{D8857B39-3609-40EB-A39A-88220CDA218D}" dt="2024-02-19T22:49:54.701" v="513" actId="108"/>
          <ac:spMkLst>
            <pc:docMk/>
            <pc:sldMk cId="334861949" sldId="457"/>
            <ac:spMk id="5" creationId="{B7278418-EB2A-8766-EC92-613B2ACBA277}"/>
          </ac:spMkLst>
        </pc:spChg>
        <pc:graphicFrameChg chg="add del mod modGraphic">
          <ac:chgData name="Marie D Wood" userId="aa2bd842-f192-4e1e-9a66-5fb13dd555b2" providerId="ADAL" clId="{D8857B39-3609-40EB-A39A-88220CDA218D}" dt="2024-02-06T17:06:22.364" v="396" actId="3680"/>
          <ac:graphicFrameMkLst>
            <pc:docMk/>
            <pc:sldMk cId="334861949" sldId="457"/>
            <ac:graphicFrameMk id="2" creationId="{FD0016AE-5C75-030C-4BC2-9F13CD776B29}"/>
          </ac:graphicFrameMkLst>
        </pc:graphicFrameChg>
        <pc:picChg chg="mod">
          <ac:chgData name="Marie D Wood" userId="aa2bd842-f192-4e1e-9a66-5fb13dd555b2" providerId="ADAL" clId="{D8857B39-3609-40EB-A39A-88220CDA218D}" dt="2024-02-06T17:05:35.355" v="392" actId="14861"/>
          <ac:picMkLst>
            <pc:docMk/>
            <pc:sldMk cId="334861949" sldId="457"/>
            <ac:picMk id="4" creationId="{0F420163-1422-7174-E42D-96A2257C53C3}"/>
          </ac:picMkLst>
        </pc:picChg>
        <pc:cxnChg chg="add mod">
          <ac:chgData name="Marie D Wood" userId="aa2bd842-f192-4e1e-9a66-5fb13dd555b2" providerId="ADAL" clId="{D8857B39-3609-40EB-A39A-88220CDA218D}" dt="2024-02-06T17:06:44.557" v="399" actId="13822"/>
          <ac:cxnSpMkLst>
            <pc:docMk/>
            <pc:sldMk cId="334861949" sldId="457"/>
            <ac:cxnSpMk id="6" creationId="{778428B7-59CF-F3C2-2263-7D85C094E40A}"/>
          </ac:cxnSpMkLst>
        </pc:cxnChg>
        <pc:cxnChg chg="add mod">
          <ac:chgData name="Marie D Wood" userId="aa2bd842-f192-4e1e-9a66-5fb13dd555b2" providerId="ADAL" clId="{D8857B39-3609-40EB-A39A-88220CDA218D}" dt="2024-02-06T17:07:02.725" v="405" actId="14100"/>
          <ac:cxnSpMkLst>
            <pc:docMk/>
            <pc:sldMk cId="334861949" sldId="457"/>
            <ac:cxnSpMk id="7" creationId="{CDF48142-0061-3795-493E-A1D6C09257C1}"/>
          </ac:cxnSpMkLst>
        </pc:cxnChg>
      </pc:sldChg>
      <pc:sldChg chg="modSp mod modNotesTx">
        <pc:chgData name="Marie D Wood" userId="aa2bd842-f192-4e1e-9a66-5fb13dd555b2" providerId="ADAL" clId="{D8857B39-3609-40EB-A39A-88220CDA218D}" dt="2024-02-23T18:49:47.303" v="937" actId="20577"/>
        <pc:sldMkLst>
          <pc:docMk/>
          <pc:sldMk cId="3321921058" sldId="459"/>
        </pc:sldMkLst>
        <pc:spChg chg="mod">
          <ac:chgData name="Marie D Wood" userId="aa2bd842-f192-4e1e-9a66-5fb13dd555b2" providerId="ADAL" clId="{D8857B39-3609-40EB-A39A-88220CDA218D}" dt="2024-02-19T22:50:28.012" v="549" actId="108"/>
          <ac:spMkLst>
            <pc:docMk/>
            <pc:sldMk cId="3321921058" sldId="459"/>
            <ac:spMk id="5" creationId="{B7278418-EB2A-8766-EC92-613B2ACBA277}"/>
          </ac:spMkLst>
        </pc:spChg>
        <pc:picChg chg="mod">
          <ac:chgData name="Marie D Wood" userId="aa2bd842-f192-4e1e-9a66-5fb13dd555b2" providerId="ADAL" clId="{D8857B39-3609-40EB-A39A-88220CDA218D}" dt="2024-02-06T17:17:36.409" v="478" actId="1076"/>
          <ac:picMkLst>
            <pc:docMk/>
            <pc:sldMk cId="3321921058" sldId="459"/>
            <ac:picMk id="2" creationId="{1BC6C868-536F-190F-544C-8A9FF704DB93}"/>
          </ac:picMkLst>
        </pc:picChg>
      </pc:sldChg>
      <pc:sldChg chg="modSp mod modNotesTx">
        <pc:chgData name="Marie D Wood" userId="aa2bd842-f192-4e1e-9a66-5fb13dd555b2" providerId="ADAL" clId="{D8857B39-3609-40EB-A39A-88220CDA218D}" dt="2024-02-23T18:50:15.812" v="948" actId="20577"/>
        <pc:sldMkLst>
          <pc:docMk/>
          <pc:sldMk cId="3476844708" sldId="460"/>
        </pc:sldMkLst>
        <pc:spChg chg="mod">
          <ac:chgData name="Marie D Wood" userId="aa2bd842-f192-4e1e-9a66-5fb13dd555b2" providerId="ADAL" clId="{D8857B39-3609-40EB-A39A-88220CDA218D}" dt="2024-02-19T22:50:48.942" v="560" actId="108"/>
          <ac:spMkLst>
            <pc:docMk/>
            <pc:sldMk cId="3476844708" sldId="460"/>
            <ac:spMk id="5" creationId="{B7278418-EB2A-8766-EC92-613B2ACBA277}"/>
          </ac:spMkLst>
        </pc:spChg>
        <pc:spChg chg="mod">
          <ac:chgData name="Marie D Wood" userId="aa2bd842-f192-4e1e-9a66-5fb13dd555b2" providerId="ADAL" clId="{D8857B39-3609-40EB-A39A-88220CDA218D}" dt="2024-02-06T17:14:07.988" v="440" actId="20577"/>
          <ac:spMkLst>
            <pc:docMk/>
            <pc:sldMk cId="3476844708" sldId="460"/>
            <ac:spMk id="7" creationId="{8103113D-3FA7-10C8-CFF6-CF0FA3CF28D4}"/>
          </ac:spMkLst>
        </pc:spChg>
      </pc:sldChg>
      <pc:sldChg chg="modSp mod modNotesTx">
        <pc:chgData name="Marie D Wood" userId="aa2bd842-f192-4e1e-9a66-5fb13dd555b2" providerId="ADAL" clId="{D8857B39-3609-40EB-A39A-88220CDA218D}" dt="2024-02-23T18:49:33.510" v="931" actId="20577"/>
        <pc:sldMkLst>
          <pc:docMk/>
          <pc:sldMk cId="2388936176" sldId="461"/>
        </pc:sldMkLst>
        <pc:spChg chg="mod">
          <ac:chgData name="Marie D Wood" userId="aa2bd842-f192-4e1e-9a66-5fb13dd555b2" providerId="ADAL" clId="{D8857B39-3609-40EB-A39A-88220CDA218D}" dt="2024-02-19T22:50:19.541" v="540" actId="108"/>
          <ac:spMkLst>
            <pc:docMk/>
            <pc:sldMk cId="2388936176" sldId="461"/>
            <ac:spMk id="5" creationId="{B7278418-EB2A-8766-EC92-613B2ACBA277}"/>
          </ac:spMkLst>
        </pc:spChg>
        <pc:picChg chg="mod">
          <ac:chgData name="Marie D Wood" userId="aa2bd842-f192-4e1e-9a66-5fb13dd555b2" providerId="ADAL" clId="{D8857B39-3609-40EB-A39A-88220CDA218D}" dt="2024-02-06T17:17:29.673" v="477" actId="1076"/>
          <ac:picMkLst>
            <pc:docMk/>
            <pc:sldMk cId="2388936176" sldId="461"/>
            <ac:picMk id="4" creationId="{C2774D36-193C-6172-EB80-D1B0BCF3926C}"/>
          </ac:picMkLst>
        </pc:picChg>
      </pc:sldChg>
      <pc:sldChg chg="addSp modSp mod modClrScheme chgLayout modNotesTx">
        <pc:chgData name="Marie D Wood" userId="aa2bd842-f192-4e1e-9a66-5fb13dd555b2" providerId="ADAL" clId="{D8857B39-3609-40EB-A39A-88220CDA218D}" dt="2024-02-22T13:36:02.331" v="862" actId="20577"/>
        <pc:sldMkLst>
          <pc:docMk/>
          <pc:sldMk cId="1611500804" sldId="462"/>
        </pc:sldMkLst>
        <pc:spChg chg="mod">
          <ac:chgData name="Marie D Wood" userId="aa2bd842-f192-4e1e-9a66-5fb13dd555b2" providerId="ADAL" clId="{D8857B39-3609-40EB-A39A-88220CDA218D}" dt="2024-02-21T14:08:54.932" v="669" actId="1076"/>
          <ac:spMkLst>
            <pc:docMk/>
            <pc:sldMk cId="1611500804" sldId="462"/>
            <ac:spMk id="5" creationId="{B7278418-EB2A-8766-EC92-613B2ACBA277}"/>
          </ac:spMkLst>
        </pc:spChg>
        <pc:spChg chg="mod ord">
          <ac:chgData name="Marie D Wood" userId="aa2bd842-f192-4e1e-9a66-5fb13dd555b2" providerId="ADAL" clId="{D8857B39-3609-40EB-A39A-88220CDA218D}" dt="2024-02-21T14:09:32.615" v="673" actId="403"/>
          <ac:spMkLst>
            <pc:docMk/>
            <pc:sldMk cId="1611500804" sldId="462"/>
            <ac:spMk id="7" creationId="{8103113D-3FA7-10C8-CFF6-CF0FA3CF28D4}"/>
          </ac:spMkLst>
        </pc:spChg>
        <pc:spChg chg="ord">
          <ac:chgData name="Marie D Wood" userId="aa2bd842-f192-4e1e-9a66-5fb13dd555b2" providerId="ADAL" clId="{D8857B39-3609-40EB-A39A-88220CDA218D}" dt="2024-02-06T15:42:03.110" v="264" actId="26606"/>
          <ac:spMkLst>
            <pc:docMk/>
            <pc:sldMk cId="1611500804" sldId="462"/>
            <ac:spMk id="8" creationId="{090EFA5F-2C72-42AB-A069-51AFDC27C766}"/>
          </ac:spMkLst>
        </pc:spChg>
        <pc:picChg chg="add mod">
          <ac:chgData name="Marie D Wood" userId="aa2bd842-f192-4e1e-9a66-5fb13dd555b2" providerId="ADAL" clId="{D8857B39-3609-40EB-A39A-88220CDA218D}" dt="2024-02-06T15:42:31.387" v="269" actId="26606"/>
          <ac:picMkLst>
            <pc:docMk/>
            <pc:sldMk cId="1611500804" sldId="462"/>
            <ac:picMk id="3" creationId="{F79D912B-BC0B-2E23-C283-12D750AE87CF}"/>
          </ac:picMkLst>
        </pc:picChg>
      </pc:sldChg>
      <pc:sldChg chg="modSp mod">
        <pc:chgData name="Marie D Wood" userId="aa2bd842-f192-4e1e-9a66-5fb13dd555b2" providerId="ADAL" clId="{D8857B39-3609-40EB-A39A-88220CDA218D}" dt="2024-02-23T18:54:40.230" v="955" actId="20577"/>
        <pc:sldMkLst>
          <pc:docMk/>
          <pc:sldMk cId="1833757041" sldId="463"/>
        </pc:sldMkLst>
        <pc:spChg chg="mod">
          <ac:chgData name="Marie D Wood" userId="aa2bd842-f192-4e1e-9a66-5fb13dd555b2" providerId="ADAL" clId="{D8857B39-3609-40EB-A39A-88220CDA218D}" dt="2024-02-23T18:54:40.230" v="955" actId="20577"/>
          <ac:spMkLst>
            <pc:docMk/>
            <pc:sldMk cId="1833757041" sldId="463"/>
            <ac:spMk id="5" creationId="{B7278418-EB2A-8766-EC92-613B2ACBA277}"/>
          </ac:spMkLst>
        </pc:spChg>
        <pc:spChg chg="mod">
          <ac:chgData name="Marie D Wood" userId="aa2bd842-f192-4e1e-9a66-5fb13dd555b2" providerId="ADAL" clId="{D8857B39-3609-40EB-A39A-88220CDA218D}" dt="2024-02-06T17:15:47.948" v="453" actId="5793"/>
          <ac:spMkLst>
            <pc:docMk/>
            <pc:sldMk cId="1833757041" sldId="463"/>
            <ac:spMk id="7" creationId="{8103113D-3FA7-10C8-CFF6-CF0FA3CF28D4}"/>
          </ac:spMkLst>
        </pc:spChg>
        <pc:picChg chg="mod">
          <ac:chgData name="Marie D Wood" userId="aa2bd842-f192-4e1e-9a66-5fb13dd555b2" providerId="ADAL" clId="{D8857B39-3609-40EB-A39A-88220CDA218D}" dt="2024-02-06T17:04:10.318" v="387" actId="108"/>
          <ac:picMkLst>
            <pc:docMk/>
            <pc:sldMk cId="1833757041" sldId="463"/>
            <ac:picMk id="2" creationId="{203BF16A-2184-581B-0E28-4ED81CBB612F}"/>
          </ac:picMkLst>
        </pc:picChg>
      </pc:sldChg>
      <pc:sldChg chg="modSp mod">
        <pc:chgData name="Marie D Wood" userId="aa2bd842-f192-4e1e-9a66-5fb13dd555b2" providerId="ADAL" clId="{D8857B39-3609-40EB-A39A-88220CDA218D}" dt="2024-02-19T22:52:31.373" v="642" actId="2711"/>
        <pc:sldMkLst>
          <pc:docMk/>
          <pc:sldMk cId="76383982" sldId="464"/>
        </pc:sldMkLst>
        <pc:spChg chg="mod">
          <ac:chgData name="Marie D Wood" userId="aa2bd842-f192-4e1e-9a66-5fb13dd555b2" providerId="ADAL" clId="{D8857B39-3609-40EB-A39A-88220CDA218D}" dt="2024-02-19T22:52:31.373" v="642" actId="2711"/>
          <ac:spMkLst>
            <pc:docMk/>
            <pc:sldMk cId="76383982" sldId="464"/>
            <ac:spMk id="5" creationId="{B7278418-EB2A-8766-EC92-613B2ACBA277}"/>
          </ac:spMkLst>
        </pc:spChg>
        <pc:spChg chg="mod">
          <ac:chgData name="Marie D Wood" userId="aa2bd842-f192-4e1e-9a66-5fb13dd555b2" providerId="ADAL" clId="{D8857B39-3609-40EB-A39A-88220CDA218D}" dt="2024-02-06T17:16:27.914" v="463" actId="5793"/>
          <ac:spMkLst>
            <pc:docMk/>
            <pc:sldMk cId="76383982" sldId="464"/>
            <ac:spMk id="7" creationId="{8103113D-3FA7-10C8-CFF6-CF0FA3CF28D4}"/>
          </ac:spMkLst>
        </pc:spChg>
      </pc:sldChg>
      <pc:sldChg chg="addSp delSp modSp mod modNotesTx">
        <pc:chgData name="Marie D Wood" userId="aa2bd842-f192-4e1e-9a66-5fb13dd555b2" providerId="ADAL" clId="{D8857B39-3609-40EB-A39A-88220CDA218D}" dt="2024-02-22T13:33:02.884" v="796" actId="12"/>
        <pc:sldMkLst>
          <pc:docMk/>
          <pc:sldMk cId="516308950" sldId="465"/>
        </pc:sldMkLst>
        <pc:spChg chg="add del mod">
          <ac:chgData name="Marie D Wood" userId="aa2bd842-f192-4e1e-9a66-5fb13dd555b2" providerId="ADAL" clId="{D8857B39-3609-40EB-A39A-88220CDA218D}" dt="2024-02-21T14:04:08.393" v="647" actId="21"/>
          <ac:spMkLst>
            <pc:docMk/>
            <pc:sldMk cId="516308950" sldId="465"/>
            <ac:spMk id="3" creationId="{839452DF-0D7B-2090-C2C7-B4C6F47245D1}"/>
          </ac:spMkLst>
        </pc:spChg>
        <pc:spChg chg="mod">
          <ac:chgData name="Marie D Wood" userId="aa2bd842-f192-4e1e-9a66-5fb13dd555b2" providerId="ADAL" clId="{D8857B39-3609-40EB-A39A-88220CDA218D}" dt="2024-02-19T22:49:22.800" v="506" actId="2711"/>
          <ac:spMkLst>
            <pc:docMk/>
            <pc:sldMk cId="516308950" sldId="465"/>
            <ac:spMk id="5" creationId="{F0B85C1D-2B19-753E-6E86-5D15B881E27D}"/>
          </ac:spMkLst>
        </pc:spChg>
        <pc:spChg chg="mod">
          <ac:chgData name="Marie D Wood" userId="aa2bd842-f192-4e1e-9a66-5fb13dd555b2" providerId="ADAL" clId="{D8857B39-3609-40EB-A39A-88220CDA218D}" dt="2024-02-21T14:03:55.929" v="646" actId="207"/>
          <ac:spMkLst>
            <pc:docMk/>
            <pc:sldMk cId="516308950" sldId="465"/>
            <ac:spMk id="7" creationId="{2050AA18-08AD-A1E6-AF1E-7F302D63E45F}"/>
          </ac:spMkLst>
        </pc:spChg>
      </pc:sldChg>
      <pc:sldChg chg="modSp mod modNotesTx">
        <pc:chgData name="Marie D Wood" userId="aa2bd842-f192-4e1e-9a66-5fb13dd555b2" providerId="ADAL" clId="{D8857B39-3609-40EB-A39A-88220CDA218D}" dt="2024-02-22T13:37:24.288" v="889" actId="12"/>
        <pc:sldMkLst>
          <pc:docMk/>
          <pc:sldMk cId="1678641308" sldId="466"/>
        </pc:sldMkLst>
        <pc:spChg chg="mod">
          <ac:chgData name="Marie D Wood" userId="aa2bd842-f192-4e1e-9a66-5fb13dd555b2" providerId="ADAL" clId="{D8857B39-3609-40EB-A39A-88220CDA218D}" dt="2024-02-19T22:51:20.289" v="599" actId="108"/>
          <ac:spMkLst>
            <pc:docMk/>
            <pc:sldMk cId="1678641308" sldId="466"/>
            <ac:spMk id="5" creationId="{12254E7C-A00A-5F18-EAAF-DCB569BB3DFA}"/>
          </ac:spMkLst>
        </pc:spChg>
        <pc:spChg chg="mod">
          <ac:chgData name="Marie D Wood" userId="aa2bd842-f192-4e1e-9a66-5fb13dd555b2" providerId="ADAL" clId="{D8857B39-3609-40EB-A39A-88220CDA218D}" dt="2024-02-06T17:15:19.664" v="450" actId="948"/>
          <ac:spMkLst>
            <pc:docMk/>
            <pc:sldMk cId="1678641308" sldId="466"/>
            <ac:spMk id="7" creationId="{F843D337-DBA5-F1A6-EACA-807B8F89E223}"/>
          </ac:spMkLst>
        </pc:spChg>
      </pc:sldChg>
      <pc:sldChg chg="modSp mod modNotesTx">
        <pc:chgData name="Marie D Wood" userId="aa2bd842-f192-4e1e-9a66-5fb13dd555b2" providerId="ADAL" clId="{D8857B39-3609-40EB-A39A-88220CDA218D}" dt="2024-02-23T18:50:34.292" v="949" actId="20577"/>
        <pc:sldMkLst>
          <pc:docMk/>
          <pc:sldMk cId="3291350980" sldId="467"/>
        </pc:sldMkLst>
        <pc:spChg chg="mod">
          <ac:chgData name="Marie D Wood" userId="aa2bd842-f192-4e1e-9a66-5fb13dd555b2" providerId="ADAL" clId="{D8857B39-3609-40EB-A39A-88220CDA218D}" dt="2024-02-19T22:51:36.741" v="623" actId="108"/>
          <ac:spMkLst>
            <pc:docMk/>
            <pc:sldMk cId="3291350980" sldId="467"/>
            <ac:spMk id="5" creationId="{85D857E6-367D-40DD-B159-583D5CF25854}"/>
          </ac:spMkLst>
        </pc:spChg>
        <pc:spChg chg="mod">
          <ac:chgData name="Marie D Wood" userId="aa2bd842-f192-4e1e-9a66-5fb13dd555b2" providerId="ADAL" clId="{D8857B39-3609-40EB-A39A-88220CDA218D}" dt="2024-02-06T15:51:44.449" v="349" actId="948"/>
          <ac:spMkLst>
            <pc:docMk/>
            <pc:sldMk cId="3291350980" sldId="467"/>
            <ac:spMk id="7" creationId="{CBE4BBC9-6C86-A13C-1EA2-8C7CC4E35ABE}"/>
          </ac:spMkLst>
        </pc:spChg>
      </pc:sldChg>
      <pc:sldChg chg="modSp mod modNotesTx">
        <pc:chgData name="Marie D Wood" userId="aa2bd842-f192-4e1e-9a66-5fb13dd555b2" providerId="ADAL" clId="{D8857B39-3609-40EB-A39A-88220CDA218D}" dt="2024-02-22T13:39:34.870" v="917" actId="20577"/>
        <pc:sldMkLst>
          <pc:docMk/>
          <pc:sldMk cId="1973716906" sldId="468"/>
        </pc:sldMkLst>
        <pc:spChg chg="mod">
          <ac:chgData name="Marie D Wood" userId="aa2bd842-f192-4e1e-9a66-5fb13dd555b2" providerId="ADAL" clId="{D8857B39-3609-40EB-A39A-88220CDA218D}" dt="2024-02-19T22:51:44.674" v="635" actId="108"/>
          <ac:spMkLst>
            <pc:docMk/>
            <pc:sldMk cId="1973716906" sldId="468"/>
            <ac:spMk id="5" creationId="{D7746BD7-238B-6CD6-61D0-F091CC2C1590}"/>
          </ac:spMkLst>
        </pc:spChg>
        <pc:picChg chg="mod">
          <ac:chgData name="Marie D Wood" userId="aa2bd842-f192-4e1e-9a66-5fb13dd555b2" providerId="ADAL" clId="{D8857B39-3609-40EB-A39A-88220CDA218D}" dt="2024-02-21T14:06:27.518" v="654" actId="1076"/>
          <ac:picMkLst>
            <pc:docMk/>
            <pc:sldMk cId="1973716906" sldId="468"/>
            <ac:picMk id="1026" creationId="{432F8AB2-A751-50E2-3068-B316505EE9EC}"/>
          </ac:picMkLst>
        </pc:picChg>
      </pc:sldChg>
      <pc:sldChg chg="modSp mod modNotesTx">
        <pc:chgData name="Marie D Wood" userId="aa2bd842-f192-4e1e-9a66-5fb13dd555b2" providerId="ADAL" clId="{D8857B39-3609-40EB-A39A-88220CDA218D}" dt="2024-02-22T13:39:43.929" v="918"/>
        <pc:sldMkLst>
          <pc:docMk/>
          <pc:sldMk cId="646585537" sldId="469"/>
        </pc:sldMkLst>
        <pc:spChg chg="mod">
          <ac:chgData name="Marie D Wood" userId="aa2bd842-f192-4e1e-9a66-5fb13dd555b2" providerId="ADAL" clId="{D8857B39-3609-40EB-A39A-88220CDA218D}" dt="2024-02-19T22:51:48.506" v="637" actId="108"/>
          <ac:spMkLst>
            <pc:docMk/>
            <pc:sldMk cId="646585537" sldId="469"/>
            <ac:spMk id="5" creationId="{34A92FDE-E9EA-F055-3CFC-04F9303EBC68}"/>
          </ac:spMkLst>
        </pc:spChg>
        <pc:spChg chg="mod">
          <ac:chgData name="Marie D Wood" userId="aa2bd842-f192-4e1e-9a66-5fb13dd555b2" providerId="ADAL" clId="{D8857B39-3609-40EB-A39A-88220CDA218D}" dt="2024-02-06T17:15:33.341" v="451" actId="207"/>
          <ac:spMkLst>
            <pc:docMk/>
            <pc:sldMk cId="646585537" sldId="469"/>
            <ac:spMk id="7" creationId="{B8E1F8F4-0CE2-470C-9A81-77B295D591B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dirty="0"/>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2/22/2024</a:t>
            </a:fld>
            <a:endParaRPr lang="en-US" dirty="0"/>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dirty="0"/>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dirty="0"/>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2/21/2024</a:t>
            </a:fld>
            <a:endParaRPr lang="en-US" dirty="0"/>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dirty="0"/>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Welcome to </a:t>
            </a:r>
            <a:r>
              <a:rPr lang="en-US" altLang="en-US" b="1" i="1" dirty="0"/>
              <a:t>Joins in SQL!</a:t>
            </a:r>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let's dive deeper into the concept of INNER JOIN and its key characteristics.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An INNER JOIN is ideal when you need to assemble connected data from multiple tables. It ensures that the result set includes only the data that has corresponding matches in both tables based on the defined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One of the strengths of INNER JOIN is that it avoids duplication or missing values in the result, providing a clean and complete dataset.</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type of join is particularly effective when you're combining data related to the same entities from different tables, creating a unified view.</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example query demonstrates how an INNER JOIN is structured in SQL. In this case, we're joining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TableB</a:t>
            </a:r>
            <a:r>
              <a:rPr lang="en-US" b="0" i="0" dirty="0">
                <a:solidFill>
                  <a:srgbClr val="374151"/>
                </a:solidFill>
                <a:effectLst/>
                <a:latin typeface="Söhne"/>
              </a:rPr>
              <a:t> based on the common column "id" in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tablea_id</a:t>
            </a:r>
            <a:r>
              <a:rPr lang="en-US" b="0" i="0" dirty="0">
                <a:solidFill>
                  <a:srgbClr val="374151"/>
                </a:solidFill>
                <a:effectLst/>
                <a:latin typeface="Söhne"/>
              </a:rPr>
              <a:t>" in </a:t>
            </a:r>
            <a:r>
              <a:rPr lang="en-US" b="0" i="0" dirty="0" err="1">
                <a:solidFill>
                  <a:srgbClr val="374151"/>
                </a:solidFill>
                <a:effectLst/>
                <a:latin typeface="Söhne"/>
              </a:rPr>
              <a:t>TableB</a:t>
            </a:r>
            <a:r>
              <a:rPr lang="en-US" b="0" i="0" dirty="0">
                <a:solidFill>
                  <a:srgbClr val="374151"/>
                </a:solidFill>
                <a:effectLst/>
                <a:latin typeface="Söhne"/>
              </a:rPr>
              <a:t>.</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10</a:t>
            </a:fld>
            <a:endParaRPr lang="en-US" dirty="0"/>
          </a:p>
        </p:txBody>
      </p:sp>
    </p:spTree>
    <p:extLst>
      <p:ext uri="{BB962C8B-B14F-4D97-AF65-F5344CB8AC3E}">
        <p14:creationId xmlns:p14="http://schemas.microsoft.com/office/powerpoint/2010/main" val="2506166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Let's delve into a common source of confusion: the difference between JOIN and INNER JOIN in SQL.</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When you use JOIN alone, it's essentially shorthand for INNER JOIN. They share the same functionality, aligning rows based on the specified ON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Whether you opt for JOIN or explicitly use INNER JOIN, the outcome is identical—a result set formed by joining tables according to the specified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distinction lies in clarity. The INNER JOIN syntax explicitly communicates your intent for an inner join, ensuring your SQL queries are easily understood.</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dirty="0"/>
          </a:p>
        </p:txBody>
      </p:sp>
    </p:spTree>
    <p:extLst>
      <p:ext uri="{BB962C8B-B14F-4D97-AF65-F5344CB8AC3E}">
        <p14:creationId xmlns:p14="http://schemas.microsoft.com/office/powerpoint/2010/main" val="923532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visual representation, we have an example of an OUTER JOIN.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diagram illustrates how an OUTER JOIN combines data from two tables, including all rows from both tables, while still considering the specified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you can see, the result set contains all records from both tables, with matching records based on the join condition and NULL values for columns where there is no match.</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graphical representation provides a clear visualization of how an OUTER JOIN works to retrieve data comprehensively from both tables, ensuring no data is left behind.</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dirty="0"/>
          </a:p>
        </p:txBody>
      </p:sp>
    </p:spTree>
    <p:extLst>
      <p:ext uri="{BB962C8B-B14F-4D97-AF65-F5344CB8AC3E}">
        <p14:creationId xmlns:p14="http://schemas.microsoft.com/office/powerpoint/2010/main" val="2980955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let's explore the power of a FULL OUTER JOIN, which completes the data puzzle by including matching and unmatched rows from both tables.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a FULL OUTER JOIN, you get the best of both worlds—it returns all rows from both the left and right tables, ensuring no data is left behind.</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When there's no match between rows, the columns for the missing side are filled with NULL values, maintaining the structure of the result set.</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example query illustrates how a FULL OUTER JOIN is written in SQL. In this case, we're joining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TableB</a:t>
            </a:r>
            <a:r>
              <a:rPr lang="en-US" b="0" i="0" dirty="0">
                <a:solidFill>
                  <a:srgbClr val="374151"/>
                </a:solidFill>
                <a:effectLst/>
                <a:latin typeface="Söhne"/>
              </a:rPr>
              <a:t> based on the common column "id" in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a_id</a:t>
            </a:r>
            <a:r>
              <a:rPr lang="en-US" b="0" i="0" dirty="0">
                <a:solidFill>
                  <a:srgbClr val="374151"/>
                </a:solidFill>
                <a:effectLst/>
                <a:latin typeface="Söhne"/>
              </a:rPr>
              <a:t>" in </a:t>
            </a:r>
            <a:r>
              <a:rPr lang="en-US" b="0" i="0" dirty="0" err="1">
                <a:solidFill>
                  <a:srgbClr val="374151"/>
                </a:solidFill>
                <a:effectLst/>
                <a:latin typeface="Söhne"/>
              </a:rPr>
              <a:t>TableB</a:t>
            </a:r>
            <a:r>
              <a:rPr lang="en-US" b="0" i="0" dirty="0">
                <a:solidFill>
                  <a:srgbClr val="374151"/>
                </a:solidFill>
                <a:effectLst/>
                <a:latin typeface="Söhne"/>
              </a:rPr>
              <a:t>.</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dirty="0"/>
          </a:p>
        </p:txBody>
      </p:sp>
    </p:spTree>
    <p:extLst>
      <p:ext uri="{BB962C8B-B14F-4D97-AF65-F5344CB8AC3E}">
        <p14:creationId xmlns:p14="http://schemas.microsoft.com/office/powerpoint/2010/main" val="240101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visual representation, we have an example of a LEFT JOIN.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diagram illustrates how a LEFT JOIN combines data from two tables, including all rows from the left table and matching rows from the right table based on the specified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you can see, the result set contains all records from the left table, and matching records from the right table, if any. Rows from the left table with no match in the right table will still appear in the result with NULL values for right table columns.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graphical representation provides a clear visualization of how a LEFT JOIN functions to retrieve data from both tables while preserving all records from the left side.</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dirty="0"/>
          </a:p>
        </p:txBody>
      </p:sp>
    </p:spTree>
    <p:extLst>
      <p:ext uri="{BB962C8B-B14F-4D97-AF65-F5344CB8AC3E}">
        <p14:creationId xmlns:p14="http://schemas.microsoft.com/office/powerpoint/2010/main" val="67808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Building on our understanding of joins, let's explore the LEFT JOIN and its unique characteristics.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 LEFT JOIN is your choice when you want to assemble connected data while preserving all records from the left table.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Key features:</a:t>
            </a:r>
          </a:p>
          <a:p>
            <a:pPr marL="742950" lvl="1" indent="-285750" algn="l">
              <a:buFont typeface="Arial" panose="020B0604020202020204" pitchFamily="34" charset="0"/>
              <a:buChar char="•"/>
            </a:pPr>
            <a:r>
              <a:rPr lang="en-US" b="0" i="0" dirty="0">
                <a:solidFill>
                  <a:srgbClr val="374151"/>
                </a:solidFill>
                <a:effectLst/>
                <a:latin typeface="Söhne"/>
              </a:rPr>
              <a:t>It includes all records from the left table and adds related data from the right table based on the join condition.</a:t>
            </a:r>
          </a:p>
          <a:p>
            <a:pPr marL="742950" lvl="1" indent="-285750" algn="l">
              <a:buFont typeface="Arial" panose="020B0604020202020204" pitchFamily="34" charset="0"/>
              <a:buChar char="•"/>
            </a:pPr>
            <a:r>
              <a:rPr lang="en-US" b="0" i="0" dirty="0">
                <a:solidFill>
                  <a:srgbClr val="374151"/>
                </a:solidFill>
                <a:effectLst/>
                <a:latin typeface="Söhne"/>
              </a:rPr>
              <a:t>When there's no match on the right side, NULL values appear in the result set for unmatched records.</a:t>
            </a:r>
          </a:p>
          <a:p>
            <a:pPr marL="742950" lvl="1" indent="-285750" algn="l">
              <a:buFont typeface="Arial" panose="020B0604020202020204" pitchFamily="34" charset="0"/>
              <a:buChar char="•"/>
            </a:pPr>
            <a:r>
              <a:rPr lang="en-US" b="0" i="0" dirty="0">
                <a:solidFill>
                  <a:srgbClr val="374151"/>
                </a:solidFill>
                <a:effectLst/>
                <a:latin typeface="Söhne"/>
              </a:rPr>
              <a:t>This type of join is incredibly useful for preserving data from the left table, even when there are no corresponding matches on the right side.</a:t>
            </a:r>
          </a:p>
          <a:p>
            <a:pPr marL="742950" lvl="1" indent="-285750"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example query demonstrates a LEFT JOIN between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TableB</a:t>
            </a:r>
            <a:r>
              <a:rPr lang="en-US" b="0" i="0" dirty="0">
                <a:solidFill>
                  <a:srgbClr val="374151"/>
                </a:solidFill>
                <a:effectLst/>
                <a:latin typeface="Söhne"/>
              </a:rPr>
              <a:t>, using "id" from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tablea_id</a:t>
            </a:r>
            <a:r>
              <a:rPr lang="en-US" b="0" i="0" dirty="0">
                <a:solidFill>
                  <a:srgbClr val="374151"/>
                </a:solidFill>
                <a:effectLst/>
                <a:latin typeface="Söhne"/>
              </a:rPr>
              <a:t>" from </a:t>
            </a:r>
            <a:r>
              <a:rPr lang="en-US" b="0" i="0" dirty="0" err="1">
                <a:solidFill>
                  <a:srgbClr val="374151"/>
                </a:solidFill>
                <a:effectLst/>
                <a:latin typeface="Söhne"/>
              </a:rPr>
              <a:t>TableB</a:t>
            </a:r>
            <a:r>
              <a:rPr lang="en-US" b="0" i="0" dirty="0">
                <a:solidFill>
                  <a:srgbClr val="374151"/>
                </a:solidFill>
                <a:effectLst/>
                <a:latin typeface="Söhne"/>
              </a:rPr>
              <a:t> as the join condition.</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15</a:t>
            </a:fld>
            <a:endParaRPr lang="en-US" dirty="0"/>
          </a:p>
        </p:txBody>
      </p:sp>
    </p:spTree>
    <p:extLst>
      <p:ext uri="{BB962C8B-B14F-4D97-AF65-F5344CB8AC3E}">
        <p14:creationId xmlns:p14="http://schemas.microsoft.com/office/powerpoint/2010/main" val="2527086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visual representation, we have an example of a RIGHT JOIN.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diagram illustrates how a RIGHT JOIN combines data from two tables, including all rows from the right table and matching rows from the left table based on the specified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you can see, the result set contains all records from the right table, and matching records from the left table, if any.</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 Rows from the right table with no match in the left table will still appear in the result with NULL values for left table columns.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graphical representation provides a clear visualization of how a RIGHT JOIN functions to retrieve data from both tables while preserving all records from the right side.</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dirty="0"/>
          </a:p>
        </p:txBody>
      </p:sp>
    </p:spTree>
    <p:extLst>
      <p:ext uri="{BB962C8B-B14F-4D97-AF65-F5344CB8AC3E}">
        <p14:creationId xmlns:p14="http://schemas.microsoft.com/office/powerpoint/2010/main" val="119490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Much like the LEFT JOIN, the RIGHT JOIN is a formidable tool for connecting data, but with a twist.</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It's the ideal choice when you want to establish data connections while ensuring that all records from the right table are included.</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Key characteristics:</a:t>
            </a:r>
          </a:p>
          <a:p>
            <a:pPr marL="742950" lvl="1" indent="-285750" algn="l">
              <a:buFont typeface="Arial" panose="020B0604020202020204" pitchFamily="34" charset="0"/>
              <a:buChar char="•"/>
            </a:pPr>
            <a:r>
              <a:rPr lang="en-US" b="0" i="0" dirty="0">
                <a:solidFill>
                  <a:srgbClr val="374151"/>
                </a:solidFill>
                <a:effectLst/>
                <a:latin typeface="Söhne"/>
              </a:rPr>
              <a:t>It includes all records from the right table and adds related data from the left table based on the join condition.</a:t>
            </a:r>
          </a:p>
          <a:p>
            <a:pPr marL="742950" lvl="1" indent="-285750" algn="l">
              <a:buFont typeface="Arial" panose="020B0604020202020204" pitchFamily="34" charset="0"/>
              <a:buChar char="•"/>
            </a:pPr>
            <a:r>
              <a:rPr lang="en-US" b="0" i="0" dirty="0">
                <a:solidFill>
                  <a:srgbClr val="374151"/>
                </a:solidFill>
                <a:effectLst/>
                <a:latin typeface="Söhne"/>
              </a:rPr>
              <a:t>When there's no match on the left side, NULL values appear in the result set for unmatched records.</a:t>
            </a:r>
          </a:p>
          <a:p>
            <a:pPr marL="742950" lvl="1" indent="-285750" algn="l">
              <a:buFont typeface="Arial" panose="020B0604020202020204" pitchFamily="34" charset="0"/>
              <a:buChar char="•"/>
            </a:pPr>
            <a:r>
              <a:rPr lang="en-US" b="0" i="0" dirty="0">
                <a:solidFill>
                  <a:srgbClr val="374151"/>
                </a:solidFill>
                <a:effectLst/>
                <a:latin typeface="Söhne"/>
              </a:rPr>
              <a:t>RIGHT JOIN is particularly valuable for maintaining data from the right table, even when there are no corresponding matches on the left side.</a:t>
            </a:r>
          </a:p>
          <a:p>
            <a:pPr marL="742950" lvl="1" indent="-285750"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example query showcases a RIGHT JOIN between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TableB</a:t>
            </a:r>
            <a:r>
              <a:rPr lang="en-US" b="0" i="0" dirty="0">
                <a:solidFill>
                  <a:srgbClr val="374151"/>
                </a:solidFill>
                <a:effectLst/>
                <a:latin typeface="Söhne"/>
              </a:rPr>
              <a:t>, using "id" from </a:t>
            </a:r>
            <a:r>
              <a:rPr lang="en-US" b="0" i="0" dirty="0" err="1">
                <a:solidFill>
                  <a:srgbClr val="374151"/>
                </a:solidFill>
                <a:effectLst/>
                <a:latin typeface="Söhne"/>
              </a:rPr>
              <a:t>TableA</a:t>
            </a:r>
            <a:r>
              <a:rPr lang="en-US" b="0" i="0" dirty="0">
                <a:solidFill>
                  <a:srgbClr val="374151"/>
                </a:solidFill>
                <a:effectLst/>
                <a:latin typeface="Söhne"/>
              </a:rPr>
              <a:t> and "</a:t>
            </a:r>
            <a:r>
              <a:rPr lang="en-US" b="0" i="0" dirty="0" err="1">
                <a:solidFill>
                  <a:srgbClr val="374151"/>
                </a:solidFill>
                <a:effectLst/>
                <a:latin typeface="Söhne"/>
              </a:rPr>
              <a:t>tablea_id</a:t>
            </a:r>
            <a:r>
              <a:rPr lang="en-US" b="0" i="0" dirty="0">
                <a:solidFill>
                  <a:srgbClr val="374151"/>
                </a:solidFill>
                <a:effectLst/>
                <a:latin typeface="Söhne"/>
              </a:rPr>
              <a:t>" from </a:t>
            </a:r>
            <a:r>
              <a:rPr lang="en-US" b="0" i="0" dirty="0" err="1">
                <a:solidFill>
                  <a:srgbClr val="374151"/>
                </a:solidFill>
                <a:effectLst/>
                <a:latin typeface="Söhne"/>
              </a:rPr>
              <a:t>TableB</a:t>
            </a:r>
            <a:r>
              <a:rPr lang="en-US" b="0" i="0" dirty="0">
                <a:solidFill>
                  <a:srgbClr val="374151"/>
                </a:solidFill>
                <a:effectLst/>
                <a:latin typeface="Söhne"/>
              </a:rPr>
              <a:t> as the join condition.</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dirty="0"/>
          </a:p>
        </p:txBody>
      </p:sp>
    </p:spTree>
    <p:extLst>
      <p:ext uri="{BB962C8B-B14F-4D97-AF65-F5344CB8AC3E}">
        <p14:creationId xmlns:p14="http://schemas.microsoft.com/office/powerpoint/2010/main" val="3403394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the world of SQL JOINs, LEFT JOIN is the go-to choice, accounting for approximately 95% of JOINs used in practice.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However, there are scenarios where opting for a RIGHT JOIN might be appropriate. Let's explore when to consider it:</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Ad Hoc Queries:</a:t>
            </a:r>
            <a:r>
              <a:rPr lang="en-US" b="0" i="0" dirty="0">
                <a:solidFill>
                  <a:srgbClr val="374151"/>
                </a:solidFill>
                <a:effectLst/>
                <a:latin typeface="Söhne"/>
              </a:rPr>
              <a:t> Sometimes, when working with ad hoc queries, you might find it more convenient to use a RIGHT JOIN to avoid reordering your data.</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Confusing Others:</a:t>
            </a:r>
            <a:r>
              <a:rPr lang="en-US" b="0" i="0" dirty="0">
                <a:solidFill>
                  <a:srgbClr val="374151"/>
                </a:solidFill>
                <a:effectLst/>
                <a:latin typeface="Söhne"/>
              </a:rPr>
              <a:t> In some cases, intentionally using a RIGHT JOIN might be a way to emphasize specific data or relationships, even if it's unconventional and could potentially confuse others.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Inheriting Code:</a:t>
            </a:r>
            <a:r>
              <a:rPr lang="en-US" b="0" i="0" dirty="0">
                <a:solidFill>
                  <a:srgbClr val="374151"/>
                </a:solidFill>
                <a:effectLst/>
                <a:latin typeface="Söhne"/>
              </a:rPr>
              <a:t> When inheriting code from others or working within an existing codebase that predominantly uses RIGHT JOINs, maintaining consistency might lead you to continue using them.</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dirty="0"/>
          </a:p>
        </p:txBody>
      </p:sp>
    </p:spTree>
    <p:extLst>
      <p:ext uri="{BB962C8B-B14F-4D97-AF65-F5344CB8AC3E}">
        <p14:creationId xmlns:p14="http://schemas.microsoft.com/office/powerpoint/2010/main" val="854862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Table aliases in SQL JOINs are a handy tool that can significantly enhance your query-writing experience.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By assigning aliases to tables involved in JOINs, you can improve the readability of your SQL code and simplify the process of writing complex queries.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use of shorter aliases reduces typing effort and helps avoid naming conflicts, particularly when tables have columns with the same name.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syntax for a SQL JOIN with aliases is straightforward, as shown here. It allows you to specify column lists and join conditions with clarity and brevity.</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dirty="0"/>
          </a:p>
        </p:txBody>
      </p:sp>
    </p:spTree>
    <p:extLst>
      <p:ext uri="{BB962C8B-B14F-4D97-AF65-F5344CB8AC3E}">
        <p14:creationId xmlns:p14="http://schemas.microsoft.com/office/powerpoint/2010/main" val="875210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Welcome, everyone! </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Today's lesson is all about SQL joins, and by the end of our session, you'll have acquired some valuable skills.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Our primary objectives are threefold. First, we'll delve into the world of joins and understand their various types.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Next, we'll take a deep dive into INNER and OUTER joins, ensuring you can distinguish between them with ease.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Finally, we'll put this knowledge to practical use, showing you how to apply these join concepts effectively in your SQL queries.</a:t>
            </a:r>
          </a:p>
          <a:p>
            <a:pPr algn="l">
              <a:buFont typeface="Arial" panose="020B0604020202020204" pitchFamily="34" charset="0"/>
              <a:buNone/>
            </a:pP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a:t>
            </a:fld>
            <a:endParaRPr lang="en-US" dirty="0"/>
          </a:p>
        </p:txBody>
      </p:sp>
    </p:spTree>
    <p:extLst>
      <p:ext uri="{BB962C8B-B14F-4D97-AF65-F5344CB8AC3E}">
        <p14:creationId xmlns:p14="http://schemas.microsoft.com/office/powerpoint/2010/main" val="1031194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Let's see how table aliases can significantly simplify your SQL queries. Take a look at these two examples.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the first query, without aliases, you'll notice that we have to use the full table names every time we reference columns from customers and orders. It can make the code lengthy and less readable.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contrast that with the second query, which uses table aliases. By assigning short aliases (in this case, "</a:t>
            </a:r>
            <a:r>
              <a:rPr lang="en-US" b="0" i="0" dirty="0" err="1">
                <a:solidFill>
                  <a:srgbClr val="374151"/>
                </a:solidFill>
                <a:effectLst/>
                <a:latin typeface="Söhne"/>
              </a:rPr>
              <a:t>cust</a:t>
            </a:r>
            <a:r>
              <a:rPr lang="en-US" b="0" i="0" dirty="0">
                <a:solidFill>
                  <a:srgbClr val="374151"/>
                </a:solidFill>
                <a:effectLst/>
                <a:latin typeface="Söhne"/>
              </a:rPr>
              <a:t>" for customers and "</a:t>
            </a:r>
            <a:r>
              <a:rPr lang="en-US" b="0" i="0" dirty="0" err="1">
                <a:solidFill>
                  <a:srgbClr val="374151"/>
                </a:solidFill>
                <a:effectLst/>
                <a:latin typeface="Söhne"/>
              </a:rPr>
              <a:t>ord</a:t>
            </a:r>
            <a:r>
              <a:rPr lang="en-US" b="0" i="0" dirty="0">
                <a:solidFill>
                  <a:srgbClr val="374151"/>
                </a:solidFill>
                <a:effectLst/>
                <a:latin typeface="Söhne"/>
              </a:rPr>
              <a:t>" for orders), we can simplify the query and improve readability. The JOIN conditions remain clear and concise.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Table aliases are a practical technique that not only reduces typing effort but also makes your SQL code more elegant and comprehensible.</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20</a:t>
            </a:fld>
            <a:endParaRPr lang="en-US" dirty="0"/>
          </a:p>
        </p:txBody>
      </p:sp>
    </p:spTree>
    <p:extLst>
      <p:ext uri="{BB962C8B-B14F-4D97-AF65-F5344CB8AC3E}">
        <p14:creationId xmlns:p14="http://schemas.microsoft.com/office/powerpoint/2010/main" val="4084013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1" dirty="0">
                <a:solidFill>
                  <a:srgbClr val="374151"/>
                </a:solidFill>
                <a:effectLst/>
                <a:latin typeface="Söhne"/>
              </a:rPr>
              <a:t>Speaker’s Notes: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we continue our journey into the world of SQL JOINS, it's time to delve deeper into the glue that holds these joins together: JOIN conditions.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We've seen how different types of joins can bring data together, but the magic happens when we define the criteria for matching rows using JOIN conditions.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So, let's transition our discussion to understand the importance and mechanics of these crucial conditions.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21</a:t>
            </a:fld>
            <a:endParaRPr lang="en-US" dirty="0"/>
          </a:p>
        </p:txBody>
      </p:sp>
    </p:spTree>
    <p:extLst>
      <p:ext uri="{BB962C8B-B14F-4D97-AF65-F5344CB8AC3E}">
        <p14:creationId xmlns:p14="http://schemas.microsoft.com/office/powerpoint/2010/main" val="3184738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let's delve into the essential concept of defining table relationships through the ON clause.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ON clause is where we specify how two tables are related, matching rows based on column values. This connection is what allows us to bring together related data from different tables.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Some key things to remember:</a:t>
            </a:r>
          </a:p>
          <a:p>
            <a:pPr marL="171450" lvl="0" indent="-171450" algn="l">
              <a:buFont typeface="Arial" panose="020B0604020202020204" pitchFamily="34" charset="0"/>
              <a:buChar char="•"/>
            </a:pPr>
            <a:r>
              <a:rPr lang="en-US" b="0" i="0" dirty="0">
                <a:solidFill>
                  <a:srgbClr val="374151"/>
                </a:solidFill>
                <a:effectLst/>
                <a:latin typeface="Söhne"/>
              </a:rPr>
              <a:t>It's an essential component of table joining, determining how tables are linked.</a:t>
            </a:r>
          </a:p>
          <a:p>
            <a:pPr marL="171450" lvl="0" indent="-171450" algn="l">
              <a:buFont typeface="Arial" panose="020B0604020202020204" pitchFamily="34" charset="0"/>
              <a:buChar char="•"/>
            </a:pPr>
            <a:r>
              <a:rPr lang="en-US" b="0" i="0" dirty="0">
                <a:solidFill>
                  <a:srgbClr val="374151"/>
                </a:solidFill>
                <a:effectLst/>
                <a:latin typeface="Söhne"/>
              </a:rPr>
              <a:t>It forms the basis for linking and analyzing data from related tables.</a:t>
            </a:r>
          </a:p>
          <a:p>
            <a:pPr marL="171450" lvl="0" indent="-171450" algn="l">
              <a:buFont typeface="Arial" panose="020B0604020202020204" pitchFamily="34" charset="0"/>
              <a:buChar char="•"/>
            </a:pPr>
            <a:r>
              <a:rPr lang="en-US" b="0" i="0" dirty="0">
                <a:solidFill>
                  <a:srgbClr val="374151"/>
                </a:solidFill>
                <a:effectLst/>
                <a:latin typeface="Söhne"/>
              </a:rPr>
              <a:t>JOIN conditions defined in the ON clause filter query results based on these relationships.</a:t>
            </a:r>
          </a:p>
          <a:p>
            <a:pPr marL="171450" lvl="0" indent="-171450" algn="l">
              <a:buFont typeface="Arial" panose="020B0604020202020204" pitchFamily="34" charset="0"/>
              <a:buChar char="•"/>
            </a:pPr>
            <a:r>
              <a:rPr lang="en-US" b="0" i="0" dirty="0">
                <a:solidFill>
                  <a:srgbClr val="374151"/>
                </a:solidFill>
                <a:effectLst/>
                <a:latin typeface="Söhne"/>
              </a:rPr>
              <a:t>Typically, key columns like ID fields are compared to establish these connections.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22</a:t>
            </a:fld>
            <a:endParaRPr lang="en-US" dirty="0"/>
          </a:p>
        </p:txBody>
      </p:sp>
    </p:spTree>
    <p:extLst>
      <p:ext uri="{BB962C8B-B14F-4D97-AF65-F5344CB8AC3E}">
        <p14:creationId xmlns:p14="http://schemas.microsoft.com/office/powerpoint/2010/main" val="2244225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SQL JOINs, we often use join conditions like the one shown here, where we connect tables based on specific columns, such as </a:t>
            </a:r>
            <a:r>
              <a:rPr lang="en-US" b="0" i="0" dirty="0" err="1">
                <a:solidFill>
                  <a:srgbClr val="374151"/>
                </a:solidFill>
                <a:effectLst/>
                <a:latin typeface="Söhne"/>
              </a:rPr>
              <a:t>CustomerID</a:t>
            </a:r>
            <a:r>
              <a:rPr lang="en-US" b="0" i="0" dirty="0">
                <a:solidFill>
                  <a:srgbClr val="374151"/>
                </a:solidFill>
                <a:effectLst/>
                <a:latin typeface="Söhne"/>
              </a:rPr>
              <a:t> in Customers and Orders.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Matching tables via keys, as seen in the second point, is a common practice, especially in standardized relationships. It enables us to link fundamental entities, like customers to their transactions.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But why do we match on keys? It simplifies data relationships, ensures data integrity, and enhances query performance, making it a crucial practice in database management.</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23</a:t>
            </a:fld>
            <a:endParaRPr lang="en-US" dirty="0"/>
          </a:p>
        </p:txBody>
      </p:sp>
    </p:spTree>
    <p:extLst>
      <p:ext uri="{BB962C8B-B14F-4D97-AF65-F5344CB8AC3E}">
        <p14:creationId xmlns:p14="http://schemas.microsoft.com/office/powerpoint/2010/main" val="2261178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04C2-EE9B-6390-C698-7A8BEE3DB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6CE4E-A2D0-A548-0CB3-AD8EAE32C8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FCCF5-0597-58E9-8B19-B1B6FAA72E3B}"/>
              </a:ext>
            </a:extLst>
          </p:cNvPr>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Keys play a pivotal role in databases. They are unique identifiers that distinguish records within a table. Primary keys ensure record uniqueness within a table, while foreign keys establish connections between tables, forming the basis of relationships.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When we zoom out to view the bigger picture, we have Entity-Relationship Diagrams, often referred to as ERDs. </a:t>
            </a:r>
          </a:p>
          <a:p>
            <a:pPr lvl="0" algn="l">
              <a:buFont typeface="Arial" panose="020B0604020202020204" pitchFamily="34" charset="0"/>
              <a:buChar char="•"/>
            </a:pPr>
            <a:r>
              <a:rPr lang="en-US" b="0" i="0" dirty="0">
                <a:solidFill>
                  <a:srgbClr val="374151"/>
                </a:solidFill>
                <a:effectLst/>
                <a:latin typeface="Söhne"/>
              </a:rPr>
              <a:t>These diagrams provide a visual representation of a database's structure. </a:t>
            </a:r>
          </a:p>
          <a:p>
            <a:pPr lvl="0" algn="l">
              <a:buFont typeface="Arial" panose="020B0604020202020204" pitchFamily="34" charset="0"/>
              <a:buChar char="•"/>
            </a:pPr>
            <a:endParaRPr lang="en-US" b="0" i="0" dirty="0">
              <a:solidFill>
                <a:srgbClr val="374151"/>
              </a:solidFill>
              <a:effectLst/>
              <a:latin typeface="Söhne"/>
            </a:endParaRPr>
          </a:p>
          <a:p>
            <a:pPr lvl="0" algn="l">
              <a:buFont typeface="Arial" panose="020B0604020202020204" pitchFamily="34" charset="0"/>
              <a:buChar char="•"/>
            </a:pPr>
            <a:r>
              <a:rPr lang="en-US" b="0" i="0" dirty="0">
                <a:solidFill>
                  <a:srgbClr val="374151"/>
                </a:solidFill>
                <a:effectLst/>
                <a:latin typeface="Söhne"/>
              </a:rPr>
              <a:t>They showcase tables, their keys, and the relationships between them. ERDs are crucial tools for both database design and understanding the complex web of connections within a database.</a:t>
            </a:r>
          </a:p>
          <a:p>
            <a:pPr algn="l"/>
            <a:endParaRPr lang="en-US" dirty="0"/>
          </a:p>
        </p:txBody>
      </p:sp>
      <p:sp>
        <p:nvSpPr>
          <p:cNvPr id="4" name="Slide Number Placeholder 3">
            <a:extLst>
              <a:ext uri="{FF2B5EF4-FFF2-40B4-BE49-F238E27FC236}">
                <a16:creationId xmlns:a16="http://schemas.microsoft.com/office/drawing/2014/main" id="{FFA982AA-5D10-567E-E5B3-9DB0283C028B}"/>
              </a:ext>
            </a:extLst>
          </p:cNvPr>
          <p:cNvSpPr>
            <a:spLocks noGrp="1"/>
          </p:cNvSpPr>
          <p:nvPr>
            <p:ph type="sldNum" sz="quarter" idx="5"/>
          </p:nvPr>
        </p:nvSpPr>
        <p:spPr/>
        <p:txBody>
          <a:bodyPr/>
          <a:lstStyle/>
          <a:p>
            <a:pPr>
              <a:defRPr/>
            </a:pPr>
            <a:fld id="{D0B7D74D-C969-4920-A7A6-E44C909EE3F2}" type="slidenum">
              <a:rPr lang="en-US" smtClean="0"/>
              <a:pPr>
                <a:defRPr/>
              </a:pPr>
              <a:t>24</a:t>
            </a:fld>
            <a:endParaRPr lang="en-US" dirty="0"/>
          </a:p>
        </p:txBody>
      </p:sp>
    </p:spTree>
    <p:extLst>
      <p:ext uri="{BB962C8B-B14F-4D97-AF65-F5344CB8AC3E}">
        <p14:creationId xmlns:p14="http://schemas.microsoft.com/office/powerpoint/2010/main" val="40315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4AB85-C418-7E9A-FBD3-31B0C1EED6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278CF-4571-DCCB-6B3B-16B9887FE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A8984-8A0E-0D1E-B5A7-FF02AA4A8E32}"/>
              </a:ext>
            </a:extLst>
          </p:cNvPr>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that we've discussed the importance of keys in databases and their role in establishing relationships, let's take a visual journey into the world of Entity-Relationship Diagrams (ERDs).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ERD, you'll see tables represented as entities, each with its unique set of attributes. These tables are connected by lines, symbolizing the relationships between them.</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ERDs serve as an essential bridge between keys and the overall database structure. They visually illustrate how keys, both primary and foreign, play a pivotal role in connecting and organizing data within a database.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we explore this ERD, pay close attention to how keys act as the glue that links tables and enables the efficient retrieval of interconnected data.</a:t>
            </a:r>
          </a:p>
          <a:p>
            <a:pPr algn="l"/>
            <a:endParaRPr lang="en-US" b="0" i="0" dirty="0">
              <a:solidFill>
                <a:srgbClr val="374151"/>
              </a:solidFill>
              <a:effectLst/>
              <a:latin typeface="Söhne"/>
            </a:endParaRPr>
          </a:p>
          <a:p>
            <a:pPr algn="l"/>
            <a:endParaRPr lang="en-US" dirty="0"/>
          </a:p>
        </p:txBody>
      </p:sp>
      <p:sp>
        <p:nvSpPr>
          <p:cNvPr id="4" name="Slide Number Placeholder 3">
            <a:extLst>
              <a:ext uri="{FF2B5EF4-FFF2-40B4-BE49-F238E27FC236}">
                <a16:creationId xmlns:a16="http://schemas.microsoft.com/office/drawing/2014/main" id="{3EEDAEAC-7E7E-71C2-58D1-B310DE1A1B84}"/>
              </a:ext>
            </a:extLst>
          </p:cNvPr>
          <p:cNvSpPr>
            <a:spLocks noGrp="1"/>
          </p:cNvSpPr>
          <p:nvPr>
            <p:ph type="sldNum" sz="quarter" idx="5"/>
          </p:nvPr>
        </p:nvSpPr>
        <p:spPr/>
        <p:txBody>
          <a:bodyPr/>
          <a:lstStyle/>
          <a:p>
            <a:pPr>
              <a:defRPr/>
            </a:pPr>
            <a:fld id="{D0B7D74D-C969-4920-A7A6-E44C909EE3F2}" type="slidenum">
              <a:rPr lang="en-US" smtClean="0"/>
              <a:pPr>
                <a:defRPr/>
              </a:pPr>
              <a:t>25</a:t>
            </a:fld>
            <a:endParaRPr lang="en-US" dirty="0"/>
          </a:p>
        </p:txBody>
      </p:sp>
    </p:spTree>
    <p:extLst>
      <p:ext uri="{BB962C8B-B14F-4D97-AF65-F5344CB8AC3E}">
        <p14:creationId xmlns:p14="http://schemas.microsoft.com/office/powerpoint/2010/main" val="894948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EF33B-04D4-1F33-4C86-003DBD67B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5CE008-00F3-CA6B-44AB-7BACCA3E7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F8B5C-2241-EE86-81B1-D79682321B29}"/>
              </a:ext>
            </a:extLst>
          </p:cNvPr>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we conclude our journey through SQL JOINs, here are the key takeaways:</a:t>
            </a:r>
          </a:p>
          <a:p>
            <a:pPr marL="742950" lvl="1" indent="-285750" algn="l">
              <a:buFont typeface="Arial" panose="020B0604020202020204" pitchFamily="34" charset="0"/>
              <a:buChar char="•"/>
            </a:pPr>
            <a:r>
              <a:rPr lang="en-US" b="0" i="0" dirty="0">
                <a:solidFill>
                  <a:srgbClr val="374151"/>
                </a:solidFill>
                <a:effectLst/>
                <a:latin typeface="Söhne"/>
              </a:rPr>
              <a:t>SQL JOINs are a powerful tool for combining data from multiple tables.</a:t>
            </a:r>
          </a:p>
          <a:p>
            <a:pPr marL="742950" lvl="1" indent="-285750" algn="l">
              <a:buFont typeface="Arial" panose="020B0604020202020204" pitchFamily="34" charset="0"/>
              <a:buChar char="•"/>
            </a:pPr>
            <a:r>
              <a:rPr lang="en-US" b="0" i="0" dirty="0">
                <a:solidFill>
                  <a:srgbClr val="374151"/>
                </a:solidFill>
                <a:effectLst/>
                <a:latin typeface="Söhne"/>
              </a:rPr>
              <a:t>INNER JOIN is perfect for connected data, ensuring only related records are included.</a:t>
            </a:r>
          </a:p>
          <a:p>
            <a:pPr marL="742950" lvl="1" indent="-285750" algn="l">
              <a:buFont typeface="Arial" panose="020B0604020202020204" pitchFamily="34" charset="0"/>
              <a:buChar char="•"/>
            </a:pPr>
            <a:r>
              <a:rPr lang="en-US" b="0" i="0" dirty="0">
                <a:solidFill>
                  <a:srgbClr val="374151"/>
                </a:solidFill>
                <a:effectLst/>
                <a:latin typeface="Söhne"/>
              </a:rPr>
              <a:t>LEFT JOIN preserves all records from the left table, while RIGHT JOIN does the same for the right table.</a:t>
            </a:r>
          </a:p>
          <a:p>
            <a:pPr marL="742950" lvl="1" indent="-285750" algn="l">
              <a:buFont typeface="Arial" panose="020B0604020202020204" pitchFamily="34" charset="0"/>
              <a:buChar char="•"/>
            </a:pPr>
            <a:r>
              <a:rPr lang="en-US" b="0" i="0" dirty="0">
                <a:solidFill>
                  <a:srgbClr val="374151"/>
                </a:solidFill>
                <a:effectLst/>
                <a:latin typeface="Söhne"/>
              </a:rPr>
              <a:t>FULL OUTER JOIN captures everything, even unmatched rows.</a:t>
            </a:r>
          </a:p>
          <a:p>
            <a:pPr marL="742950" lvl="1" indent="-285750" algn="l">
              <a:buFont typeface="Arial" panose="020B0604020202020204" pitchFamily="34" charset="0"/>
              <a:buChar char="•"/>
            </a:pPr>
            <a:r>
              <a:rPr lang="en-US" b="0" i="0" dirty="0">
                <a:solidFill>
                  <a:srgbClr val="374151"/>
                </a:solidFill>
                <a:effectLst/>
                <a:latin typeface="Söhne"/>
              </a:rPr>
              <a:t>When using JOIN, INNER JOIN makes your intent explicit.</a:t>
            </a:r>
          </a:p>
          <a:p>
            <a:pPr marL="742950" lvl="1" indent="-285750" algn="l">
              <a:buFont typeface="Arial" panose="020B0604020202020204" pitchFamily="34" charset="0"/>
              <a:buChar char="•"/>
            </a:pPr>
            <a:r>
              <a:rPr lang="en-US" b="0" i="0" dirty="0">
                <a:solidFill>
                  <a:srgbClr val="374151"/>
                </a:solidFill>
                <a:effectLst/>
                <a:latin typeface="Söhne"/>
              </a:rPr>
              <a:t>LEFT JOIN is the preferred choice in most scenarios, but RIGHT JOIN can have its uses.</a:t>
            </a:r>
          </a:p>
          <a:p>
            <a:pPr marL="742950" lvl="1" indent="-285750" algn="l">
              <a:buFont typeface="Arial" panose="020B0604020202020204" pitchFamily="34" charset="0"/>
              <a:buChar char="•"/>
            </a:pPr>
            <a:r>
              <a:rPr lang="en-US" b="0" i="0" dirty="0">
                <a:solidFill>
                  <a:srgbClr val="374151"/>
                </a:solidFill>
                <a:effectLst/>
                <a:latin typeface="Söhne"/>
              </a:rPr>
              <a:t>Ultimately, the choice of JOIN type depends on your data relationships and query needs.</a:t>
            </a:r>
          </a:p>
          <a:p>
            <a:pPr algn="l"/>
            <a:endParaRPr lang="en-US" dirty="0"/>
          </a:p>
        </p:txBody>
      </p:sp>
      <p:sp>
        <p:nvSpPr>
          <p:cNvPr id="4" name="Slide Number Placeholder 3">
            <a:extLst>
              <a:ext uri="{FF2B5EF4-FFF2-40B4-BE49-F238E27FC236}">
                <a16:creationId xmlns:a16="http://schemas.microsoft.com/office/drawing/2014/main" id="{36EBF6ED-F6C3-9F90-2F75-E7CDA9FD9537}"/>
              </a:ext>
            </a:extLst>
          </p:cNvPr>
          <p:cNvSpPr>
            <a:spLocks noGrp="1"/>
          </p:cNvSpPr>
          <p:nvPr>
            <p:ph type="sldNum" sz="quarter" idx="5"/>
          </p:nvPr>
        </p:nvSpPr>
        <p:spPr/>
        <p:txBody>
          <a:bodyPr/>
          <a:lstStyle/>
          <a:p>
            <a:pPr>
              <a:defRPr/>
            </a:pPr>
            <a:fld id="{D0B7D74D-C969-4920-A7A6-E44C909EE3F2}" type="slidenum">
              <a:rPr lang="en-US" smtClean="0"/>
              <a:pPr>
                <a:defRPr/>
              </a:pPr>
              <a:t>26</a:t>
            </a:fld>
            <a:endParaRPr lang="en-US" dirty="0"/>
          </a:p>
        </p:txBody>
      </p:sp>
    </p:spTree>
    <p:extLst>
      <p:ext uri="{BB962C8B-B14F-4D97-AF65-F5344CB8AC3E}">
        <p14:creationId xmlns:p14="http://schemas.microsoft.com/office/powerpoint/2010/main" val="4156878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Walk through each function</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27</a:t>
            </a:fld>
            <a:endParaRPr lang="en-US" dirty="0"/>
          </a:p>
        </p:txBody>
      </p:sp>
    </p:spTree>
    <p:extLst>
      <p:ext uri="{BB962C8B-B14F-4D97-AF65-F5344CB8AC3E}">
        <p14:creationId xmlns:p14="http://schemas.microsoft.com/office/powerpoint/2010/main" val="517761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Walk through each function</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28</a:t>
            </a:fld>
            <a:endParaRPr lang="en-US" dirty="0"/>
          </a:p>
        </p:txBody>
      </p:sp>
    </p:spTree>
    <p:extLst>
      <p:ext uri="{BB962C8B-B14F-4D97-AF65-F5344CB8AC3E}">
        <p14:creationId xmlns:p14="http://schemas.microsoft.com/office/powerpoint/2010/main" val="4074132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each function</a:t>
            </a: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29</a:t>
            </a:fld>
            <a:endParaRPr lang="en-US" dirty="0"/>
          </a:p>
        </p:txBody>
      </p:sp>
    </p:spTree>
    <p:extLst>
      <p:ext uri="{BB962C8B-B14F-4D97-AF65-F5344CB8AC3E}">
        <p14:creationId xmlns:p14="http://schemas.microsoft.com/office/powerpoint/2010/main" val="3313796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1" dirty="0">
                <a:solidFill>
                  <a:srgbClr val="374151"/>
                </a:solidFill>
                <a:effectLst/>
                <a:latin typeface="Söhne"/>
              </a:rPr>
              <a:t>Speaker’s Notes:</a:t>
            </a:r>
          </a:p>
          <a:p>
            <a:pPr algn="l">
              <a:buFont typeface="Arial" panose="020B0604020202020204" pitchFamily="34" charset="0"/>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Let’s jump into the world of SQL Joins, a powerful concept that allows us to bring data together from different tables.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SQL Joins work by connecting related information in tables using common columns, often referred to as IDs or keys.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Understanding SQL Joins is fundamental in working efficiently with multiple tables in a database.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These joins are the building blocks for constructing intricate queries, generating meaningful reports, and conducting comprehensive data analysis.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a:t>
            </a:fld>
            <a:endParaRPr lang="en-US" dirty="0"/>
          </a:p>
        </p:txBody>
      </p:sp>
    </p:spTree>
    <p:extLst>
      <p:ext uri="{BB962C8B-B14F-4D97-AF65-F5344CB8AC3E}">
        <p14:creationId xmlns:p14="http://schemas.microsoft.com/office/powerpoint/2010/main" val="4168774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Walk through each function</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30</a:t>
            </a:fld>
            <a:endParaRPr lang="en-US" dirty="0"/>
          </a:p>
        </p:txBody>
      </p:sp>
    </p:spTree>
    <p:extLst>
      <p:ext uri="{BB962C8B-B14F-4D97-AF65-F5344CB8AC3E}">
        <p14:creationId xmlns:p14="http://schemas.microsoft.com/office/powerpoint/2010/main" val="2776429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are stored in the Exercise </a:t>
            </a:r>
            <a:r>
              <a:rPr lang="en-US" dirty="0" err="1"/>
              <a:t>Answers.sql</a:t>
            </a:r>
            <a:r>
              <a:rPr lang="en-US" dirty="0"/>
              <a:t> file</a:t>
            </a: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31</a:t>
            </a:fld>
            <a:endParaRPr lang="en-US" dirty="0"/>
          </a:p>
        </p:txBody>
      </p:sp>
    </p:spTree>
    <p:extLst>
      <p:ext uri="{BB962C8B-B14F-4D97-AF65-F5344CB8AC3E}">
        <p14:creationId xmlns:p14="http://schemas.microsoft.com/office/powerpoint/2010/main" val="2239918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Let's demystify the SQL JOIN statement and see it in action with an example.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JOIN statement involves several components, as listed on the slide.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To make it practical, we'll examine this SQL query example.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example, we're combining data from Table1 and Table2 using an INNER JOIN, where rows match based on the id and table1_id columns.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dirty="0"/>
          </a:p>
        </p:txBody>
      </p:sp>
    </p:spTree>
    <p:extLst>
      <p:ext uri="{BB962C8B-B14F-4D97-AF65-F5344CB8AC3E}">
        <p14:creationId xmlns:p14="http://schemas.microsoft.com/office/powerpoint/2010/main" val="56590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2E6E1-E2E4-03F9-F56E-84CCBA2B10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6709E-20D1-C2F7-E55A-3B8575FF1C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A3631D-10CB-8C7E-51AB-D71A3C7C8484}"/>
              </a:ext>
            </a:extLst>
          </p:cNvPr>
          <p:cNvSpPr>
            <a:spLocks noGrp="1"/>
          </p:cNvSpPr>
          <p:nvPr>
            <p:ph type="body" idx="1"/>
          </p:nvPr>
        </p:nvSpPr>
        <p:spPr/>
        <p:txBody>
          <a:bodyPr/>
          <a:lstStyle/>
          <a:p>
            <a:pPr algn="l">
              <a:buFontTx/>
              <a:buNone/>
            </a:pPr>
            <a:r>
              <a:rPr lang="en-US" b="0" i="1" dirty="0">
                <a:solidFill>
                  <a:srgbClr val="374151"/>
                </a:solidFill>
                <a:effectLst/>
                <a:latin typeface="Söhne"/>
              </a:rPr>
              <a:t>Speaker’s Notes: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we progress through our discussion on SQL JOINs, it's important to take a moment to appreciate the practicality of what we've just seen in our example query.</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real-world example has illustrated how SQL JOINs intelligently combine data from various tables, giving us valuable insights into their power and potential.</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Now, with this foundation in mind, let's pivot our attention to explore the main types of SQL JOINs and their unique characteristics.</a:t>
            </a:r>
          </a:p>
          <a:p>
            <a:endParaRPr lang="en-US" dirty="0"/>
          </a:p>
        </p:txBody>
      </p:sp>
      <p:sp>
        <p:nvSpPr>
          <p:cNvPr id="4" name="Slide Number Placeholder 3">
            <a:extLst>
              <a:ext uri="{FF2B5EF4-FFF2-40B4-BE49-F238E27FC236}">
                <a16:creationId xmlns:a16="http://schemas.microsoft.com/office/drawing/2014/main" id="{6AADD453-0277-E736-7C07-03969A0171DF}"/>
              </a:ext>
            </a:extLst>
          </p:cNvPr>
          <p:cNvSpPr>
            <a:spLocks noGrp="1"/>
          </p:cNvSpPr>
          <p:nvPr>
            <p:ph type="sldNum" sz="quarter" idx="5"/>
          </p:nvPr>
        </p:nvSpPr>
        <p:spPr/>
        <p:txBody>
          <a:bodyPr/>
          <a:lstStyle/>
          <a:p>
            <a:pPr>
              <a:defRPr/>
            </a:pPr>
            <a:fld id="{D0B7D74D-C969-4920-A7A6-E44C909EE3F2}" type="slidenum">
              <a:rPr lang="en-US" smtClean="0"/>
              <a:pPr>
                <a:defRPr/>
              </a:pPr>
              <a:t>5</a:t>
            </a:fld>
            <a:endParaRPr lang="en-US" dirty="0"/>
          </a:p>
        </p:txBody>
      </p:sp>
    </p:spTree>
    <p:extLst>
      <p:ext uri="{BB962C8B-B14F-4D97-AF65-F5344CB8AC3E}">
        <p14:creationId xmlns:p14="http://schemas.microsoft.com/office/powerpoint/2010/main" val="339458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Let's explore the main types of SQL JOINS, focusing on both INNER JOIN and OUTER JOIN.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INNER JOIN</a:t>
            </a:r>
            <a:r>
              <a:rPr lang="en-US" b="0" i="0" dirty="0">
                <a:solidFill>
                  <a:srgbClr val="374151"/>
                </a:solidFill>
                <a:effectLst/>
                <a:latin typeface="Söhne"/>
              </a:rPr>
              <a:t> ensures that only matching rows from both tables are included in the result, excluding those that do not meet the specified criteria in the ON clause.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Conversely, </a:t>
            </a:r>
            <a:r>
              <a:rPr lang="en-US" b="1" i="0" dirty="0">
                <a:solidFill>
                  <a:srgbClr val="374151"/>
                </a:solidFill>
                <a:effectLst/>
                <a:latin typeface="Söhne"/>
              </a:rPr>
              <a:t>OUTER JOIN (or FULL OUTER JOIN)</a:t>
            </a:r>
            <a:r>
              <a:rPr lang="en-US" b="0" i="0" dirty="0">
                <a:solidFill>
                  <a:srgbClr val="374151"/>
                </a:solidFill>
                <a:effectLst/>
                <a:latin typeface="Söhne"/>
              </a:rPr>
              <a:t> combines all rows from both tables, including unmatched rows from both sides. In cases where no match is found, NULL values are used to fill in the gaps.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6</a:t>
            </a:fld>
            <a:endParaRPr lang="en-US" dirty="0"/>
          </a:p>
        </p:txBody>
      </p:sp>
    </p:spTree>
    <p:extLst>
      <p:ext uri="{BB962C8B-B14F-4D97-AF65-F5344CB8AC3E}">
        <p14:creationId xmlns:p14="http://schemas.microsoft.com/office/powerpoint/2010/main" val="390940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Continuing our exploration of SQL JOIN types, let's now focus on both LEFT JOIN and RIGHT JOIN.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LEFT JOIN</a:t>
            </a:r>
            <a:r>
              <a:rPr lang="en-US" b="0" i="0" dirty="0">
                <a:solidFill>
                  <a:srgbClr val="374151"/>
                </a:solidFill>
                <a:effectLst/>
                <a:latin typeface="Söhne"/>
              </a:rPr>
              <a:t> retrieves all rows from the left table, including matching rows from the right table. If there's no match in the right table, right table columns display NULL values.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Conversely, </a:t>
            </a:r>
            <a:r>
              <a:rPr lang="en-US" b="1" i="0" dirty="0">
                <a:solidFill>
                  <a:srgbClr val="374151"/>
                </a:solidFill>
                <a:effectLst/>
                <a:latin typeface="Söhne"/>
              </a:rPr>
              <a:t>RIGHT JOIN</a:t>
            </a:r>
            <a:r>
              <a:rPr lang="en-US" b="0" i="0" dirty="0">
                <a:solidFill>
                  <a:srgbClr val="374151"/>
                </a:solidFill>
                <a:effectLst/>
                <a:latin typeface="Söhne"/>
              </a:rPr>
              <a:t> retrieves all rows from the right table, including matching rows from the left table. If there's no match in the left table, left table columns display NULL values.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7</a:t>
            </a:fld>
            <a:endParaRPr lang="en-US" dirty="0"/>
          </a:p>
        </p:txBody>
      </p:sp>
    </p:spTree>
    <p:extLst>
      <p:ext uri="{BB962C8B-B14F-4D97-AF65-F5344CB8AC3E}">
        <p14:creationId xmlns:p14="http://schemas.microsoft.com/office/powerpoint/2010/main" val="57767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0" i="1" dirty="0">
                <a:solidFill>
                  <a:srgbClr val="374151"/>
                </a:solidFill>
                <a:effectLst/>
                <a:latin typeface="Söhne"/>
              </a:rPr>
              <a:t>Speaker’s Notes: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visual representation, we can clearly see the four primary SQL JOIN types we've discussed: INNER JOIN, LEFT JOIN, RIGHT JOIN, and OUTER JOIN.</a:t>
            </a:r>
          </a:p>
          <a:p>
            <a:pPr algn="l">
              <a:buFont typeface="Arial" panose="020B0604020202020204" pitchFamily="34" charset="0"/>
              <a:buChar char="•"/>
            </a:pPr>
            <a:r>
              <a:rPr lang="en-US" b="0" i="0" dirty="0">
                <a:solidFill>
                  <a:srgbClr val="374151"/>
                </a:solidFill>
                <a:effectLst/>
                <a:latin typeface="Söhne"/>
              </a:rPr>
              <a:t>Each type has its unique characteristics and purpose in combining data from multiple tables.</a:t>
            </a:r>
          </a:p>
          <a:p>
            <a:pPr algn="l">
              <a:buFont typeface="Arial" panose="020B0604020202020204" pitchFamily="34" charset="0"/>
              <a:buChar char="•"/>
            </a:pPr>
            <a:r>
              <a:rPr lang="en-US" b="0" i="0" dirty="0">
                <a:solidFill>
                  <a:srgbClr val="374151"/>
                </a:solidFill>
                <a:effectLst/>
                <a:latin typeface="Söhne"/>
              </a:rPr>
              <a:t>The INNER JOIN brings together matching rows, while the LEFT JOIN retrieves all rows from the left table and matches from the right table.</a:t>
            </a:r>
          </a:p>
          <a:p>
            <a:pPr algn="l">
              <a:buFont typeface="Arial" panose="020B0604020202020204" pitchFamily="34" charset="0"/>
              <a:buChar char="•"/>
            </a:pPr>
            <a:r>
              <a:rPr lang="en-US" b="0" i="0" dirty="0">
                <a:solidFill>
                  <a:srgbClr val="374151"/>
                </a:solidFill>
                <a:effectLst/>
                <a:latin typeface="Söhne"/>
              </a:rPr>
              <a:t>Conversely, the RIGHT JOIN retrieves all rows from the right table and matches from the left table.</a:t>
            </a:r>
          </a:p>
          <a:p>
            <a:pPr algn="l">
              <a:buFont typeface="Arial" panose="020B0604020202020204" pitchFamily="34" charset="0"/>
              <a:buChar char="•"/>
            </a:pPr>
            <a:r>
              <a:rPr lang="en-US" b="0" i="0" dirty="0">
                <a:solidFill>
                  <a:srgbClr val="374151"/>
                </a:solidFill>
                <a:effectLst/>
                <a:latin typeface="Söhne"/>
              </a:rPr>
              <a:t>Finally, the OUTER JOIN, also known as FULL OUTER JOIN, combines all rows from both tables and fills in NULL values when there's no match.</a:t>
            </a:r>
          </a:p>
          <a:p>
            <a:pPr algn="l">
              <a:buFont typeface="Arial" panose="020B0604020202020204" pitchFamily="34" charset="0"/>
              <a:buChar char="•"/>
            </a:pPr>
            <a:r>
              <a:rPr lang="en-US" b="0" i="0" dirty="0">
                <a:solidFill>
                  <a:srgbClr val="374151"/>
                </a:solidFill>
                <a:effectLst/>
                <a:latin typeface="Söhne"/>
              </a:rPr>
              <a:t>Visualizing these JOIN types can help you better understand how they work and choose the right one for your specific data retrieval needs.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dirty="0"/>
          </a:p>
        </p:txBody>
      </p:sp>
    </p:spTree>
    <p:extLst>
      <p:ext uri="{BB962C8B-B14F-4D97-AF65-F5344CB8AC3E}">
        <p14:creationId xmlns:p14="http://schemas.microsoft.com/office/powerpoint/2010/main" val="155421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74151"/>
                </a:solidFill>
                <a:effectLst/>
                <a:latin typeface="Söhne"/>
              </a:rPr>
              <a:t>Speaker’s Notes:</a:t>
            </a:r>
          </a:p>
          <a:p>
            <a:pPr algn="l"/>
            <a:endParaRPr lang="en-US" b="0" i="1"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this visual representation, we have an example of an INNER JOIN in action.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diagram illustrates how an INNER JOIN combines data from two tables, including only the rows that have matching values based on the specified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As you can see, the result set contains only the overlapping area where the data from both tables aligns according to the join condition.</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This graphical representation provides a clear visualization of how an INNER JOIN functions to retrieve matching data from multiple tables.</a:t>
            </a: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9</a:t>
            </a:fld>
            <a:endParaRPr lang="en-US" dirty="0"/>
          </a:p>
        </p:txBody>
      </p:sp>
    </p:spTree>
    <p:extLst>
      <p:ext uri="{BB962C8B-B14F-4D97-AF65-F5344CB8AC3E}">
        <p14:creationId xmlns:p14="http://schemas.microsoft.com/office/powerpoint/2010/main" val="477960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endParaRPr lang="en-US" dirty="0"/>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34486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dirty="0"/>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5.xml"/><Relationship Id="rId7"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8"/>
            <a:ext cx="6400800" cy="399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b="1" dirty="0"/>
              <a:t>Joins in SQL</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672019" y="3574592"/>
            <a:ext cx="6400800" cy="334106"/>
          </a:xfrm>
        </p:spPr>
        <p:txBody>
          <a:bodyPr/>
          <a:lstStyle/>
          <a:p>
            <a:pPr algn="ctr"/>
            <a:r>
              <a:rPr lang="en-US" dirty="0"/>
              <a:t>SQL Day 4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Inner</a:t>
            </a:r>
            <a:r>
              <a:rPr lang="en-US" b="1" dirty="0">
                <a:latin typeface="-apple-system"/>
              </a:rPr>
              <a:t> </a:t>
            </a:r>
            <a:r>
              <a:rPr lang="en-US" b="1" dirty="0"/>
              <a:t>Join</a:t>
            </a:r>
            <a:r>
              <a:rPr lang="en-US" b="1" dirty="0">
                <a:latin typeface="-apple-system"/>
              </a:rPr>
              <a:t> </a:t>
            </a:r>
            <a:r>
              <a:rPr lang="en-US" b="1" dirty="0"/>
              <a:t>Fundamentals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1200"/>
              </a:spcAft>
              <a:buNone/>
            </a:pPr>
            <a:r>
              <a:rPr lang="en-US" b="1" i="0" dirty="0">
                <a:effectLst/>
                <a:latin typeface="-apple-system"/>
              </a:rPr>
              <a:t>Inner Join Concepts:</a:t>
            </a:r>
          </a:p>
          <a:p>
            <a:pPr lvl="1">
              <a:spcBef>
                <a:spcPts val="600"/>
              </a:spcBef>
              <a:spcAft>
                <a:spcPts val="600"/>
              </a:spcAft>
            </a:pPr>
            <a:r>
              <a:rPr lang="en-US" b="0" i="0" dirty="0">
                <a:effectLst/>
                <a:latin typeface="Söhne"/>
              </a:rPr>
              <a:t>Ideal for assembling connected data.</a:t>
            </a:r>
          </a:p>
          <a:p>
            <a:pPr lvl="1">
              <a:spcBef>
                <a:spcPts val="600"/>
              </a:spcBef>
              <a:spcAft>
                <a:spcPts val="600"/>
              </a:spcAft>
            </a:pPr>
            <a:r>
              <a:rPr lang="en-US" b="0" i="0" dirty="0">
                <a:effectLst/>
                <a:latin typeface="Söhne"/>
              </a:rPr>
              <a:t>Result only includes related data.</a:t>
            </a:r>
          </a:p>
          <a:p>
            <a:pPr lvl="1">
              <a:spcBef>
                <a:spcPts val="600"/>
              </a:spcBef>
              <a:spcAft>
                <a:spcPts val="600"/>
              </a:spcAft>
            </a:pPr>
            <a:r>
              <a:rPr lang="en-US" b="0" i="0" dirty="0">
                <a:effectLst/>
                <a:latin typeface="Söhne"/>
              </a:rPr>
              <a:t>No duplication or missing values.</a:t>
            </a:r>
          </a:p>
          <a:p>
            <a:pPr lvl="1">
              <a:spcBef>
                <a:spcPts val="600"/>
              </a:spcBef>
              <a:spcAft>
                <a:spcPts val="600"/>
              </a:spcAft>
            </a:pPr>
            <a:r>
              <a:rPr lang="en-US" b="0" i="0" dirty="0">
                <a:effectLst/>
                <a:latin typeface="Söhne"/>
              </a:rPr>
              <a:t>Great for combining data about the same entities.</a:t>
            </a:r>
          </a:p>
          <a:p>
            <a:pPr marL="0" indent="0">
              <a:spcBef>
                <a:spcPts val="600"/>
              </a:spcBef>
              <a:spcAft>
                <a:spcPts val="1200"/>
              </a:spcAft>
              <a:buNone/>
            </a:pPr>
            <a:r>
              <a:rPr lang="en-US" b="1" dirty="0">
                <a:latin typeface="-apple-system"/>
              </a:rPr>
              <a:t>INNER JOIN Example:</a:t>
            </a:r>
          </a:p>
          <a:p>
            <a:pPr marL="914400" lvl="2" indent="0">
              <a:buNone/>
            </a:pPr>
            <a:r>
              <a:rPr lang="en-US" sz="2000" b="0" i="0" dirty="0">
                <a:solidFill>
                  <a:srgbClr val="2E95D3"/>
                </a:solidFill>
                <a:effectLst/>
                <a:latin typeface="Söhne Mono"/>
              </a:rPr>
              <a:t>SELECT</a:t>
            </a:r>
            <a:r>
              <a:rPr lang="en-US" sz="2000" b="0" i="0" dirty="0">
                <a:solidFill>
                  <a:schemeClr val="tx1"/>
                </a:solidFill>
                <a:effectLst/>
                <a:latin typeface="Söhne Mono"/>
              </a:rPr>
              <a:t> * </a:t>
            </a:r>
          </a:p>
          <a:p>
            <a:pPr marL="914400" lvl="2" indent="0">
              <a:buNone/>
            </a:pPr>
            <a:r>
              <a:rPr lang="en-US" sz="2000" b="0" i="0" dirty="0">
                <a:solidFill>
                  <a:srgbClr val="2E95D3"/>
                </a:solidFill>
                <a:effectLst/>
                <a:latin typeface="Söhne Mono"/>
              </a:rPr>
              <a:t>FROM</a:t>
            </a:r>
            <a:r>
              <a:rPr lang="en-US" sz="2000" b="0" i="0" dirty="0">
                <a:solidFill>
                  <a:schemeClr val="tx1"/>
                </a:solidFill>
                <a:effectLst/>
                <a:latin typeface="Söhne Mono"/>
              </a:rPr>
              <a:t> </a:t>
            </a:r>
            <a:r>
              <a:rPr lang="en-US" sz="2000" b="0" i="0" dirty="0" err="1">
                <a:solidFill>
                  <a:schemeClr val="tx1"/>
                </a:solidFill>
                <a:effectLst/>
                <a:latin typeface="Söhne Mono"/>
              </a:rPr>
              <a:t>TableA</a:t>
            </a:r>
            <a:r>
              <a:rPr lang="en-US" sz="2000" b="0" i="0" dirty="0">
                <a:solidFill>
                  <a:schemeClr val="tx1"/>
                </a:solidFill>
                <a:effectLst/>
                <a:latin typeface="Söhne Mono"/>
              </a:rPr>
              <a:t> </a:t>
            </a:r>
          </a:p>
          <a:p>
            <a:pPr marL="914400" lvl="2" indent="0">
              <a:buNone/>
            </a:pPr>
            <a:r>
              <a:rPr lang="en-US" sz="2000" b="0" i="0" dirty="0">
                <a:solidFill>
                  <a:srgbClr val="2E95D3"/>
                </a:solidFill>
                <a:effectLst/>
                <a:latin typeface="Söhne Mono"/>
              </a:rPr>
              <a:t>JOIN</a:t>
            </a:r>
            <a:r>
              <a:rPr lang="en-US" sz="2000" b="0" i="0" dirty="0">
                <a:solidFill>
                  <a:srgbClr val="FFFFFF"/>
                </a:solidFill>
                <a:effectLst/>
                <a:latin typeface="Söhne Mono"/>
              </a:rPr>
              <a:t> </a:t>
            </a:r>
            <a:r>
              <a:rPr lang="en-US" sz="2000" b="0" i="0" dirty="0" err="1">
                <a:solidFill>
                  <a:schemeClr val="tx1"/>
                </a:solidFill>
                <a:effectLst/>
                <a:latin typeface="Söhne Mono"/>
              </a:rPr>
              <a:t>TableB</a:t>
            </a:r>
            <a:r>
              <a:rPr lang="en-US" sz="2000" b="0" i="0" dirty="0">
                <a:solidFill>
                  <a:schemeClr val="tx1"/>
                </a:solidFill>
                <a:effectLst/>
                <a:latin typeface="Söhne Mono"/>
              </a:rPr>
              <a:t> </a:t>
            </a:r>
          </a:p>
          <a:p>
            <a:pPr marL="914400" lvl="2" indent="0">
              <a:buNone/>
            </a:pPr>
            <a:r>
              <a:rPr lang="en-US" sz="2000" dirty="0">
                <a:solidFill>
                  <a:schemeClr val="tx1"/>
                </a:solidFill>
                <a:latin typeface="Söhne Mono"/>
              </a:rPr>
              <a:t>  </a:t>
            </a:r>
            <a:r>
              <a:rPr lang="en-US" sz="2000" b="0" i="0" dirty="0">
                <a:solidFill>
                  <a:srgbClr val="2E95D3"/>
                </a:solidFill>
                <a:effectLst/>
                <a:latin typeface="Söhne Mono"/>
              </a:rPr>
              <a:t>ON</a:t>
            </a:r>
            <a:r>
              <a:rPr lang="en-US" sz="2000" b="0" i="0" dirty="0">
                <a:solidFill>
                  <a:srgbClr val="FFFFFF"/>
                </a:solidFill>
                <a:effectLst/>
                <a:latin typeface="Söhne Mono"/>
              </a:rPr>
              <a:t> </a:t>
            </a:r>
            <a:r>
              <a:rPr lang="en-US" sz="2000" b="0" i="0" dirty="0" err="1">
                <a:solidFill>
                  <a:schemeClr val="tx1"/>
                </a:solidFill>
                <a:effectLst/>
                <a:latin typeface="Söhne Mono"/>
              </a:rPr>
              <a:t>TableA.id</a:t>
            </a:r>
            <a:r>
              <a:rPr lang="en-US" sz="2000" b="0" i="0" dirty="0">
                <a:solidFill>
                  <a:schemeClr val="tx1"/>
                </a:solidFill>
                <a:effectLst/>
                <a:latin typeface="Söhne Mono"/>
              </a:rPr>
              <a:t> = </a:t>
            </a:r>
            <a:r>
              <a:rPr lang="en-US" sz="2000" b="0" i="0" dirty="0" err="1">
                <a:solidFill>
                  <a:schemeClr val="tx1"/>
                </a:solidFill>
                <a:effectLst/>
                <a:latin typeface="Söhne Mono"/>
              </a:rPr>
              <a:t>TableB.tablea_id</a:t>
            </a:r>
            <a:r>
              <a:rPr lang="en-US" sz="2000" b="0" i="0" dirty="0">
                <a:solidFill>
                  <a:schemeClr val="tx1"/>
                </a:solidFill>
                <a:effectLst/>
                <a:latin typeface="Söhne Mono"/>
              </a:rPr>
              <a:t>;</a:t>
            </a:r>
            <a:endParaRPr lang="en-US" sz="2000" b="0" i="0" dirty="0">
              <a:solidFill>
                <a:schemeClr val="tx1"/>
              </a:solidFill>
              <a:effectLst/>
              <a:latin typeface="Söhne"/>
            </a:endParaRPr>
          </a:p>
        </p:txBody>
      </p:sp>
    </p:spTree>
    <p:extLst>
      <p:ext uri="{BB962C8B-B14F-4D97-AF65-F5344CB8AC3E}">
        <p14:creationId xmlns:p14="http://schemas.microsoft.com/office/powerpoint/2010/main" val="8047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Inner</a:t>
            </a:r>
            <a:r>
              <a:rPr lang="en-US" b="1" dirty="0">
                <a:latin typeface="-apple-system"/>
              </a:rPr>
              <a:t> </a:t>
            </a:r>
            <a:r>
              <a:rPr lang="en-US" b="1" dirty="0"/>
              <a:t>Join</a:t>
            </a:r>
            <a:r>
              <a:rPr lang="en-US" b="1" dirty="0">
                <a:latin typeface="-apple-system"/>
              </a:rPr>
              <a:t> </a:t>
            </a:r>
            <a:r>
              <a:rPr lang="en-US" b="1" dirty="0"/>
              <a:t>Fundamentals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3900391"/>
          </a:xfrm>
        </p:spPr>
        <p:txBody>
          <a:bodyPr/>
          <a:lstStyle/>
          <a:p>
            <a:pPr marL="0" indent="0" algn="l">
              <a:spcBef>
                <a:spcPts val="600"/>
              </a:spcBef>
              <a:spcAft>
                <a:spcPts val="1200"/>
              </a:spcAft>
              <a:buNone/>
            </a:pPr>
            <a:r>
              <a:rPr lang="en-US" b="0" i="0" dirty="0">
                <a:effectLst/>
                <a:latin typeface="-apple-system"/>
              </a:rPr>
              <a:t>The key differences between </a:t>
            </a:r>
            <a:r>
              <a:rPr lang="en-US" b="1" i="0" dirty="0">
                <a:effectLst/>
                <a:latin typeface="-apple-system"/>
              </a:rPr>
              <a:t>JOIN</a:t>
            </a:r>
            <a:r>
              <a:rPr lang="en-US" b="0" i="0" dirty="0">
                <a:effectLst/>
                <a:latin typeface="-apple-system"/>
              </a:rPr>
              <a:t> and </a:t>
            </a:r>
            <a:r>
              <a:rPr lang="en-US" b="1" i="0" dirty="0">
                <a:effectLst/>
                <a:latin typeface="-apple-system"/>
              </a:rPr>
              <a:t>INNER JOIN</a:t>
            </a:r>
            <a:r>
              <a:rPr lang="en-US" b="0" i="0" dirty="0">
                <a:effectLst/>
                <a:latin typeface="-apple-system"/>
              </a:rPr>
              <a:t>:</a:t>
            </a:r>
          </a:p>
          <a:p>
            <a:pPr lvl="1">
              <a:spcBef>
                <a:spcPts val="600"/>
              </a:spcBef>
              <a:spcAft>
                <a:spcPts val="1200"/>
              </a:spcAft>
            </a:pPr>
            <a:r>
              <a:rPr lang="en-US" dirty="0">
                <a:latin typeface="-apple-system"/>
              </a:rPr>
              <a:t>JOIN by itself implicitly means INNER JOIN</a:t>
            </a:r>
          </a:p>
          <a:p>
            <a:pPr lvl="1">
              <a:spcBef>
                <a:spcPts val="600"/>
              </a:spcBef>
              <a:spcAft>
                <a:spcPts val="1200"/>
              </a:spcAft>
            </a:pPr>
            <a:r>
              <a:rPr lang="en-US" dirty="0">
                <a:latin typeface="-apple-system"/>
              </a:rPr>
              <a:t>They function the same way - matching rows where the ON condition is true</a:t>
            </a:r>
          </a:p>
          <a:p>
            <a:pPr marL="0" indent="0" algn="l">
              <a:spcBef>
                <a:spcPts val="600"/>
              </a:spcBef>
              <a:spcAft>
                <a:spcPts val="1200"/>
              </a:spcAft>
              <a:buNone/>
            </a:pPr>
            <a:r>
              <a:rPr lang="en-US" b="1" i="0" dirty="0">
                <a:effectLst/>
                <a:latin typeface="-apple-system"/>
              </a:rPr>
              <a:t>JOIN</a:t>
            </a:r>
            <a:r>
              <a:rPr lang="en-US" b="0" i="0" dirty="0">
                <a:effectLst/>
                <a:latin typeface="-apple-system"/>
              </a:rPr>
              <a:t> and </a:t>
            </a:r>
            <a:r>
              <a:rPr lang="en-US" b="1" i="0" dirty="0">
                <a:effectLst/>
                <a:latin typeface="-apple-system"/>
              </a:rPr>
              <a:t>INNER JOIN </a:t>
            </a:r>
            <a:r>
              <a:rPr lang="en-US" b="0" i="0" dirty="0">
                <a:effectLst/>
                <a:latin typeface="-apple-system"/>
              </a:rPr>
              <a:t>produce the same result set joining on a condition.</a:t>
            </a:r>
          </a:p>
          <a:p>
            <a:pPr lvl="1">
              <a:spcBef>
                <a:spcPts val="600"/>
              </a:spcBef>
              <a:spcAft>
                <a:spcPts val="1200"/>
              </a:spcAft>
            </a:pPr>
            <a:r>
              <a:rPr lang="en-US" dirty="0">
                <a:latin typeface="-apple-system"/>
              </a:rPr>
              <a:t>The INNER JOIN syntax just makes it clearer that you are intending an inner join rather than a different join type.</a:t>
            </a:r>
          </a:p>
          <a:p>
            <a:pPr algn="l"/>
            <a:endParaRPr lang="en-US" b="0" i="0" dirty="0">
              <a:solidFill>
                <a:srgbClr val="1C1917"/>
              </a:solidFill>
              <a:effectLst/>
              <a:latin typeface="-apple-system"/>
            </a:endParaRPr>
          </a:p>
        </p:txBody>
      </p:sp>
    </p:spTree>
    <p:extLst>
      <p:ext uri="{BB962C8B-B14F-4D97-AF65-F5344CB8AC3E}">
        <p14:creationId xmlns:p14="http://schemas.microsoft.com/office/powerpoint/2010/main" val="351440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78385"/>
            <a:ext cx="8229600" cy="428312"/>
          </a:xfrm>
        </p:spPr>
        <p:txBody>
          <a:bodyPr>
            <a:normAutofit/>
          </a:bodyPr>
          <a:lstStyle/>
          <a:p>
            <a:pPr>
              <a:lnSpc>
                <a:spcPct val="90000"/>
              </a:lnSpc>
            </a:pPr>
            <a:r>
              <a:rPr lang="en-US" b="1" dirty="0"/>
              <a:t>Full</a:t>
            </a:r>
            <a:r>
              <a:rPr lang="en-US" b="1" dirty="0">
                <a:latin typeface="-apple-system"/>
              </a:rPr>
              <a:t> </a:t>
            </a:r>
            <a:r>
              <a:rPr lang="en-US" b="1" dirty="0"/>
              <a:t>Outer</a:t>
            </a:r>
            <a:r>
              <a:rPr lang="en-US" b="1" dirty="0">
                <a:latin typeface="-apple-system"/>
              </a:rPr>
              <a:t> </a:t>
            </a:r>
            <a:r>
              <a:rPr lang="en-US" b="1" dirty="0"/>
              <a:t>Join</a:t>
            </a:r>
            <a:r>
              <a:rPr lang="en-US" b="1" dirty="0">
                <a:latin typeface="-apple-system"/>
              </a:rPr>
              <a:t> </a:t>
            </a:r>
            <a:r>
              <a:rPr lang="en-US" b="1" dirty="0"/>
              <a:t>Fundamentals</a:t>
            </a:r>
          </a:p>
        </p:txBody>
      </p:sp>
      <p:pic>
        <p:nvPicPr>
          <p:cNvPr id="4" name="Picture 2" descr="How To Do a Full Outer Join in MySQL - Ubiq BI">
            <a:extLst>
              <a:ext uri="{FF2B5EF4-FFF2-40B4-BE49-F238E27FC236}">
                <a16:creationId xmlns:a16="http://schemas.microsoft.com/office/drawing/2014/main" id="{C2774D36-193C-6172-EB80-D1B0BCF3926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18937" y="1640545"/>
            <a:ext cx="7435516" cy="3985048"/>
          </a:xfrm>
          <a:prstGeom prst="rect">
            <a:avLst/>
          </a:prstGeom>
          <a:solidFill>
            <a:srgbClr val="FFFFFF"/>
          </a:solidFill>
          <a:ln w="12700">
            <a:noFill/>
          </a:ln>
          <a:effectLst/>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Tree>
    <p:extLst>
      <p:ext uri="{BB962C8B-B14F-4D97-AF65-F5344CB8AC3E}">
        <p14:creationId xmlns:p14="http://schemas.microsoft.com/office/powerpoint/2010/main" val="238893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Full</a:t>
            </a:r>
            <a:r>
              <a:rPr lang="en-US" b="1" dirty="0">
                <a:latin typeface="-apple-system"/>
              </a:rPr>
              <a:t> </a:t>
            </a:r>
            <a:r>
              <a:rPr lang="en-US" b="1" dirty="0"/>
              <a:t>Outer</a:t>
            </a:r>
            <a:r>
              <a:rPr lang="en-US" b="1" dirty="0">
                <a:latin typeface="-apple-system"/>
              </a:rPr>
              <a:t> </a:t>
            </a:r>
            <a:r>
              <a:rPr lang="en-US" b="1" dirty="0"/>
              <a:t>Join</a:t>
            </a:r>
            <a:r>
              <a:rPr lang="en-US" b="1" dirty="0">
                <a:latin typeface="-apple-system"/>
              </a:rPr>
              <a:t> </a:t>
            </a:r>
            <a:r>
              <a:rPr lang="en-US" b="1" dirty="0"/>
              <a:t>Fundamentals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FULL OUTER JOINs Complete Data</a:t>
            </a:r>
          </a:p>
          <a:p>
            <a:pPr lvl="1">
              <a:spcBef>
                <a:spcPts val="600"/>
              </a:spcBef>
              <a:spcAft>
                <a:spcPts val="600"/>
              </a:spcAft>
            </a:pPr>
            <a:r>
              <a:rPr lang="en-US" b="0" i="0" dirty="0">
                <a:effectLst/>
                <a:latin typeface="-apple-system"/>
              </a:rPr>
              <a:t>Matching and Unmatched Rows from Both Tables</a:t>
            </a:r>
          </a:p>
          <a:p>
            <a:pPr lvl="1">
              <a:spcBef>
                <a:spcPts val="600"/>
              </a:spcBef>
              <a:spcAft>
                <a:spcPts val="600"/>
              </a:spcAft>
            </a:pPr>
            <a:r>
              <a:rPr lang="en-US" b="0" i="0" dirty="0">
                <a:effectLst/>
                <a:latin typeface="-apple-system"/>
              </a:rPr>
              <a:t>Returns all rows from the left and right tables</a:t>
            </a:r>
          </a:p>
          <a:p>
            <a:pPr lvl="1">
              <a:spcBef>
                <a:spcPts val="600"/>
              </a:spcBef>
              <a:spcAft>
                <a:spcPts val="600"/>
              </a:spcAft>
            </a:pPr>
            <a:r>
              <a:rPr lang="en-US" b="0" i="0" dirty="0">
                <a:effectLst/>
                <a:latin typeface="-apple-system"/>
              </a:rPr>
              <a:t>If no match, columns are NULL for missing side</a:t>
            </a:r>
          </a:p>
          <a:p>
            <a:pPr marL="0" indent="0">
              <a:spcBef>
                <a:spcPts val="600"/>
              </a:spcBef>
              <a:spcAft>
                <a:spcPts val="1200"/>
              </a:spcAft>
              <a:buNone/>
            </a:pPr>
            <a:r>
              <a:rPr lang="en-US" b="1" dirty="0">
                <a:latin typeface="-apple-system"/>
              </a:rPr>
              <a:t>FULL OUTER</a:t>
            </a:r>
            <a:r>
              <a:rPr lang="en-US" b="1" i="0" dirty="0">
                <a:effectLst/>
                <a:latin typeface="-apple-system"/>
              </a:rPr>
              <a:t> JOIN Example:</a:t>
            </a:r>
            <a:endParaRPr lang="en-US" sz="3200" b="1" dirty="0">
              <a:effectLst/>
              <a:latin typeface="-apple-system"/>
            </a:endParaRPr>
          </a:p>
          <a:p>
            <a:pPr marL="857250" lvl="2" indent="0">
              <a:buNone/>
            </a:pPr>
            <a:r>
              <a:rPr lang="en-US" sz="2400" b="0" i="0" dirty="0">
                <a:solidFill>
                  <a:srgbClr val="2E95D3"/>
                </a:solidFill>
                <a:effectLst/>
                <a:latin typeface="-apple-system"/>
              </a:rPr>
              <a:t>SELECT</a:t>
            </a:r>
            <a:r>
              <a:rPr lang="en-US" sz="2400" b="0" i="0" dirty="0">
                <a:solidFill>
                  <a:schemeClr val="tx1"/>
                </a:solidFill>
                <a:effectLst/>
                <a:latin typeface="-apple-system"/>
              </a:rPr>
              <a:t> * </a:t>
            </a:r>
          </a:p>
          <a:p>
            <a:pPr marL="857250" lvl="2" indent="0">
              <a:buNone/>
            </a:pPr>
            <a:r>
              <a:rPr lang="en-US" sz="2400" b="0" i="0" dirty="0">
                <a:solidFill>
                  <a:srgbClr val="2E95D3"/>
                </a:solidFill>
                <a:effectLst/>
                <a:latin typeface="-apple-system"/>
              </a:rPr>
              <a:t>FROM</a:t>
            </a:r>
            <a:r>
              <a:rPr lang="en-US" sz="2400" b="0" i="0" dirty="0">
                <a:solidFill>
                  <a:srgbClr val="FFFFFF"/>
                </a:solidFill>
                <a:effectLst/>
                <a:latin typeface="-apple-system"/>
              </a:rPr>
              <a:t> </a:t>
            </a:r>
            <a:r>
              <a:rPr lang="en-US" sz="2400" b="0" i="0" dirty="0" err="1">
                <a:solidFill>
                  <a:schemeClr val="tx1"/>
                </a:solidFill>
                <a:effectLst/>
                <a:latin typeface="-apple-system"/>
              </a:rPr>
              <a:t>TableA</a:t>
            </a:r>
            <a:r>
              <a:rPr lang="en-US" sz="2400" b="0" i="0" dirty="0">
                <a:solidFill>
                  <a:schemeClr val="tx1"/>
                </a:solidFill>
                <a:effectLst/>
                <a:latin typeface="-apple-system"/>
              </a:rPr>
              <a:t> </a:t>
            </a:r>
          </a:p>
          <a:p>
            <a:pPr marL="857250" lvl="2" indent="0">
              <a:buNone/>
            </a:pPr>
            <a:r>
              <a:rPr lang="en-US" sz="2400" b="0" i="0" dirty="0">
                <a:solidFill>
                  <a:srgbClr val="2E95D3"/>
                </a:solidFill>
                <a:effectLst/>
                <a:latin typeface="-apple-system"/>
              </a:rPr>
              <a:t>FULL</a:t>
            </a:r>
            <a:r>
              <a:rPr lang="en-US" sz="2400" b="0" i="0" dirty="0">
                <a:solidFill>
                  <a:srgbClr val="FFFFFF"/>
                </a:solidFill>
                <a:effectLst/>
                <a:latin typeface="-apple-system"/>
              </a:rPr>
              <a:t> </a:t>
            </a:r>
            <a:r>
              <a:rPr lang="en-US" sz="2400" b="0" i="0" dirty="0">
                <a:solidFill>
                  <a:srgbClr val="2E95D3"/>
                </a:solidFill>
                <a:effectLst/>
                <a:latin typeface="-apple-system"/>
              </a:rPr>
              <a:t>JOIN</a:t>
            </a:r>
            <a:r>
              <a:rPr lang="en-US" sz="2400" b="0" i="0" dirty="0">
                <a:solidFill>
                  <a:srgbClr val="FFFFFF"/>
                </a:solidFill>
                <a:effectLst/>
                <a:latin typeface="-apple-system"/>
              </a:rPr>
              <a:t> </a:t>
            </a:r>
            <a:r>
              <a:rPr lang="en-US" sz="2400" b="0" i="0" dirty="0" err="1">
                <a:solidFill>
                  <a:schemeClr val="tx1"/>
                </a:solidFill>
                <a:effectLst/>
                <a:latin typeface="-apple-system"/>
              </a:rPr>
              <a:t>TableB</a:t>
            </a:r>
            <a:r>
              <a:rPr lang="en-US" sz="2400" b="0" i="0" dirty="0">
                <a:solidFill>
                  <a:srgbClr val="FFFFFF"/>
                </a:solidFill>
                <a:effectLst/>
                <a:latin typeface="-apple-system"/>
              </a:rPr>
              <a:t> </a:t>
            </a:r>
          </a:p>
          <a:p>
            <a:pPr marL="857250" lvl="2" indent="0">
              <a:buNone/>
            </a:pPr>
            <a:r>
              <a:rPr lang="en-US" sz="2400" dirty="0">
                <a:solidFill>
                  <a:srgbClr val="FFFFFF"/>
                </a:solidFill>
                <a:latin typeface="-apple-system"/>
              </a:rPr>
              <a:t>  </a:t>
            </a:r>
            <a:r>
              <a:rPr lang="en-US" sz="2400" b="0" i="0" dirty="0">
                <a:solidFill>
                  <a:srgbClr val="2E95D3"/>
                </a:solidFill>
                <a:effectLst/>
                <a:latin typeface="-apple-system"/>
              </a:rPr>
              <a:t>ON</a:t>
            </a:r>
            <a:r>
              <a:rPr lang="en-US" sz="2400" b="0" i="0" dirty="0">
                <a:solidFill>
                  <a:srgbClr val="FFFFFF"/>
                </a:solidFill>
                <a:effectLst/>
                <a:latin typeface="-apple-system"/>
              </a:rPr>
              <a:t> </a:t>
            </a:r>
            <a:r>
              <a:rPr lang="en-US" sz="2400" b="0" i="0" dirty="0" err="1">
                <a:solidFill>
                  <a:schemeClr val="tx1"/>
                </a:solidFill>
                <a:effectLst/>
                <a:latin typeface="-apple-system"/>
              </a:rPr>
              <a:t>TableA.id</a:t>
            </a:r>
            <a:r>
              <a:rPr lang="en-US" sz="2400" b="0" i="0" dirty="0">
                <a:solidFill>
                  <a:schemeClr val="tx1"/>
                </a:solidFill>
                <a:effectLst/>
                <a:latin typeface="-apple-system"/>
              </a:rPr>
              <a:t> = </a:t>
            </a:r>
            <a:r>
              <a:rPr lang="en-US" sz="2400" b="0" i="0" dirty="0" err="1">
                <a:solidFill>
                  <a:schemeClr val="tx1"/>
                </a:solidFill>
                <a:effectLst/>
                <a:latin typeface="-apple-system"/>
              </a:rPr>
              <a:t>TableB.a_id</a:t>
            </a:r>
            <a:r>
              <a:rPr lang="en-US" sz="2400" b="0" i="0" dirty="0">
                <a:solidFill>
                  <a:schemeClr val="tx1"/>
                </a:solidFill>
                <a:effectLst/>
                <a:latin typeface="-apple-system"/>
              </a:rPr>
              <a:t>;</a:t>
            </a:r>
          </a:p>
          <a:p>
            <a:pPr marL="857250" lvl="2" indent="0">
              <a:buNone/>
            </a:pPr>
            <a:endParaRPr lang="en-US" sz="2400" dirty="0">
              <a:solidFill>
                <a:srgbClr val="FFFFFF"/>
              </a:solidFill>
              <a:latin typeface="Söhne Mono"/>
            </a:endParaRPr>
          </a:p>
          <a:p>
            <a:pPr marL="857250" lvl="2" indent="0">
              <a:buNone/>
            </a:pPr>
            <a:endParaRPr lang="en-US" sz="2200" b="0" i="0" dirty="0">
              <a:solidFill>
                <a:srgbClr val="1C1917"/>
              </a:solidFill>
              <a:effectLst/>
              <a:latin typeface="-apple-system"/>
            </a:endParaRPr>
          </a:p>
        </p:txBody>
      </p:sp>
    </p:spTree>
    <p:extLst>
      <p:ext uri="{BB962C8B-B14F-4D97-AF65-F5344CB8AC3E}">
        <p14:creationId xmlns:p14="http://schemas.microsoft.com/office/powerpoint/2010/main" val="2211227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Left Join Fundamentals</a:t>
            </a:r>
          </a:p>
        </p:txBody>
      </p:sp>
      <p:pic>
        <p:nvPicPr>
          <p:cNvPr id="2" name="Picture 2" descr="SQL LEFT JOIN Operation - Tutorial Republic">
            <a:extLst>
              <a:ext uri="{FF2B5EF4-FFF2-40B4-BE49-F238E27FC236}">
                <a16:creationId xmlns:a16="http://schemas.microsoft.com/office/drawing/2014/main" id="{1BC6C868-536F-190F-544C-8A9FF704D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079" y="1521204"/>
            <a:ext cx="7381385" cy="3784723"/>
          </a:xfrm>
          <a:prstGeom prst="rect">
            <a:avLst/>
          </a:prstGeom>
          <a:noFill/>
          <a:ln w="12700">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21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Left Join Fundamentals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1200"/>
              </a:spcAft>
              <a:buNone/>
            </a:pPr>
            <a:r>
              <a:rPr lang="en-US" b="1" i="0" dirty="0">
                <a:effectLst/>
                <a:latin typeface="-apple-system"/>
              </a:rPr>
              <a:t>Leveraging LEFT JOIN</a:t>
            </a:r>
          </a:p>
          <a:p>
            <a:pPr lvl="1">
              <a:spcBef>
                <a:spcPts val="600"/>
              </a:spcBef>
              <a:spcAft>
                <a:spcPts val="1200"/>
              </a:spcAft>
            </a:pPr>
            <a:r>
              <a:rPr lang="en-US" b="0" i="0" dirty="0">
                <a:effectLst/>
                <a:latin typeface="-apple-system"/>
              </a:rPr>
              <a:t>Ideal for assembling connected data.</a:t>
            </a:r>
          </a:p>
          <a:p>
            <a:pPr lvl="1">
              <a:spcBef>
                <a:spcPts val="600"/>
              </a:spcBef>
              <a:spcAft>
                <a:spcPts val="1200"/>
              </a:spcAft>
            </a:pPr>
            <a:r>
              <a:rPr lang="en-US" b="0" i="0" dirty="0">
                <a:effectLst/>
                <a:latin typeface="-apple-system"/>
              </a:rPr>
              <a:t>Includes all records from the left table and related data from the right table.</a:t>
            </a:r>
          </a:p>
          <a:p>
            <a:pPr lvl="1">
              <a:spcBef>
                <a:spcPts val="600"/>
              </a:spcBef>
              <a:spcAft>
                <a:spcPts val="1200"/>
              </a:spcAft>
            </a:pPr>
            <a:r>
              <a:rPr lang="en-US" b="0" i="0" dirty="0">
                <a:effectLst/>
                <a:latin typeface="-apple-system"/>
              </a:rPr>
              <a:t>NULL values appear for unmatched right table records.</a:t>
            </a:r>
          </a:p>
          <a:p>
            <a:pPr lvl="1">
              <a:spcBef>
                <a:spcPts val="600"/>
              </a:spcBef>
              <a:spcAft>
                <a:spcPts val="1200"/>
              </a:spcAft>
            </a:pPr>
            <a:r>
              <a:rPr lang="en-US" b="0" i="0" dirty="0">
                <a:effectLst/>
                <a:latin typeface="-apple-system"/>
              </a:rPr>
              <a:t>Useful for preserving data from the left table.</a:t>
            </a:r>
          </a:p>
          <a:p>
            <a:pPr marL="0" indent="0">
              <a:spcBef>
                <a:spcPts val="600"/>
              </a:spcBef>
              <a:spcAft>
                <a:spcPts val="1200"/>
              </a:spcAft>
              <a:buNone/>
            </a:pPr>
            <a:r>
              <a:rPr lang="en-US" b="1" i="0" dirty="0">
                <a:effectLst/>
                <a:latin typeface="-apple-system"/>
              </a:rPr>
              <a:t>LEFT JOIN Example:</a:t>
            </a:r>
          </a:p>
          <a:p>
            <a:pPr marL="457200" lvl="1" indent="0">
              <a:buNone/>
            </a:pPr>
            <a:r>
              <a:rPr lang="en-US" dirty="0">
                <a:solidFill>
                  <a:srgbClr val="1C1917"/>
                </a:solidFill>
                <a:latin typeface="-apple-system"/>
              </a:rPr>
              <a:t>	</a:t>
            </a:r>
            <a:r>
              <a:rPr lang="en-US" b="0" i="0" dirty="0">
                <a:solidFill>
                  <a:srgbClr val="2E95D3"/>
                </a:solidFill>
                <a:effectLst/>
                <a:latin typeface="-apple-system"/>
              </a:rPr>
              <a:t>SELECT</a:t>
            </a:r>
            <a:r>
              <a:rPr lang="en-US" b="0" i="0" dirty="0">
                <a:solidFill>
                  <a:srgbClr val="FFFFFF"/>
                </a:solidFill>
                <a:effectLst/>
                <a:latin typeface="-apple-system"/>
              </a:rPr>
              <a:t> </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b="0" i="0" dirty="0">
                <a:solidFill>
                  <a:srgbClr val="2E95D3"/>
                </a:solidFill>
                <a:effectLst/>
                <a:latin typeface="-apple-system"/>
              </a:rPr>
              <a:t>FROM</a:t>
            </a:r>
            <a:r>
              <a:rPr lang="en-US" b="0" i="0" dirty="0">
                <a:solidFill>
                  <a:srgbClr val="FFFFFF"/>
                </a:solidFill>
                <a:effectLst/>
                <a:latin typeface="-apple-system"/>
              </a:rPr>
              <a:t> </a:t>
            </a:r>
            <a:r>
              <a:rPr lang="en-US" b="0" i="0" dirty="0" err="1">
                <a:solidFill>
                  <a:schemeClr val="tx1"/>
                </a:solidFill>
                <a:effectLst/>
                <a:latin typeface="-apple-system"/>
              </a:rPr>
              <a:t>TableA</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b="0" i="0" dirty="0">
                <a:solidFill>
                  <a:srgbClr val="2E95D3"/>
                </a:solidFill>
                <a:effectLst/>
                <a:latin typeface="-apple-system"/>
              </a:rPr>
              <a:t>LEFT</a:t>
            </a:r>
            <a:r>
              <a:rPr lang="en-US" b="0" i="0" dirty="0">
                <a:solidFill>
                  <a:srgbClr val="FFFFFF"/>
                </a:solidFill>
                <a:effectLst/>
                <a:latin typeface="-apple-system"/>
              </a:rPr>
              <a:t> </a:t>
            </a:r>
            <a:r>
              <a:rPr lang="en-US" b="0" i="0" dirty="0">
                <a:solidFill>
                  <a:srgbClr val="2E95D3"/>
                </a:solidFill>
                <a:effectLst/>
                <a:latin typeface="-apple-system"/>
              </a:rPr>
              <a:t>JOIN</a:t>
            </a:r>
            <a:r>
              <a:rPr lang="en-US" b="0" i="0" dirty="0">
                <a:solidFill>
                  <a:srgbClr val="FFFFFF"/>
                </a:solidFill>
                <a:effectLst/>
                <a:latin typeface="-apple-system"/>
              </a:rPr>
              <a:t> </a:t>
            </a:r>
            <a:r>
              <a:rPr lang="en-US" b="0" i="0" dirty="0" err="1">
                <a:solidFill>
                  <a:schemeClr val="tx1"/>
                </a:solidFill>
                <a:effectLst/>
                <a:latin typeface="-apple-system"/>
              </a:rPr>
              <a:t>TableB</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b="0" i="0" dirty="0">
                <a:solidFill>
                  <a:srgbClr val="2E95D3"/>
                </a:solidFill>
                <a:effectLst/>
                <a:latin typeface="-apple-system"/>
              </a:rPr>
              <a:t>ON</a:t>
            </a:r>
            <a:r>
              <a:rPr lang="en-US" b="0" i="0" dirty="0">
                <a:solidFill>
                  <a:srgbClr val="FFFFFF"/>
                </a:solidFill>
                <a:effectLst/>
                <a:latin typeface="-apple-system"/>
              </a:rPr>
              <a:t> </a:t>
            </a:r>
            <a:r>
              <a:rPr lang="en-US" b="0" i="0" dirty="0" err="1">
                <a:solidFill>
                  <a:schemeClr val="tx1"/>
                </a:solidFill>
                <a:effectLst/>
                <a:latin typeface="-apple-system"/>
              </a:rPr>
              <a:t>TableA.id</a:t>
            </a:r>
            <a:r>
              <a:rPr lang="en-US" b="0" i="0" dirty="0">
                <a:solidFill>
                  <a:schemeClr val="tx1"/>
                </a:solidFill>
                <a:effectLst/>
                <a:latin typeface="-apple-system"/>
              </a:rPr>
              <a:t> = </a:t>
            </a:r>
            <a:r>
              <a:rPr lang="en-US" b="0" i="0" dirty="0" err="1">
                <a:solidFill>
                  <a:schemeClr val="tx1"/>
                </a:solidFill>
                <a:effectLst/>
                <a:latin typeface="-apple-system"/>
              </a:rPr>
              <a:t>TableB.tablea_id</a:t>
            </a:r>
            <a:r>
              <a:rPr lang="en-US" b="0" i="0" dirty="0">
                <a:solidFill>
                  <a:schemeClr val="tx1"/>
                </a:solidFill>
                <a:effectLst/>
                <a:latin typeface="-apple-system"/>
              </a:rPr>
              <a:t>;</a:t>
            </a:r>
          </a:p>
        </p:txBody>
      </p:sp>
    </p:spTree>
    <p:extLst>
      <p:ext uri="{BB962C8B-B14F-4D97-AF65-F5344CB8AC3E}">
        <p14:creationId xmlns:p14="http://schemas.microsoft.com/office/powerpoint/2010/main" val="2345749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Right Join Fundamentals</a:t>
            </a:r>
          </a:p>
        </p:txBody>
      </p:sp>
      <p:pic>
        <p:nvPicPr>
          <p:cNvPr id="4" name="Picture 2" descr="SQL RIGHT JOIN Operation - Tutorial Republic">
            <a:extLst>
              <a:ext uri="{FF2B5EF4-FFF2-40B4-BE49-F238E27FC236}">
                <a16:creationId xmlns:a16="http://schemas.microsoft.com/office/drawing/2014/main" id="{9710EBAE-9CCE-93F1-610E-77F5D4EFE0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7415" y="1738858"/>
            <a:ext cx="8989169" cy="3837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520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Right</a:t>
            </a:r>
            <a:r>
              <a:rPr lang="en-US" b="1" dirty="0">
                <a:latin typeface="-apple-system"/>
              </a:rPr>
              <a:t> </a:t>
            </a:r>
            <a:r>
              <a:rPr lang="en-US" b="1" dirty="0"/>
              <a:t>Join</a:t>
            </a:r>
            <a:r>
              <a:rPr lang="en-US" b="1" dirty="0">
                <a:latin typeface="-apple-system"/>
              </a:rPr>
              <a:t> </a:t>
            </a:r>
            <a:r>
              <a:rPr lang="en-US" b="1" dirty="0"/>
              <a:t>Fundamentals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Harnessing the Power of RIGHT JOIN</a:t>
            </a:r>
          </a:p>
          <a:p>
            <a:pPr lvl="1">
              <a:spcBef>
                <a:spcPts val="600"/>
              </a:spcBef>
              <a:spcAft>
                <a:spcPts val="600"/>
              </a:spcAft>
            </a:pPr>
            <a:r>
              <a:rPr lang="en-US" b="0" i="0" dirty="0">
                <a:effectLst/>
                <a:latin typeface="-apple-system"/>
              </a:rPr>
              <a:t>Ideal for connecting data while preserving all records from the right table.</a:t>
            </a:r>
          </a:p>
          <a:p>
            <a:pPr lvl="1">
              <a:spcBef>
                <a:spcPts val="600"/>
              </a:spcBef>
              <a:spcAft>
                <a:spcPts val="600"/>
              </a:spcAft>
            </a:pPr>
            <a:r>
              <a:rPr lang="en-US" b="0" i="0" dirty="0">
                <a:effectLst/>
                <a:latin typeface="-apple-system"/>
              </a:rPr>
              <a:t>Includes all records from the right table and related data from the left table.</a:t>
            </a:r>
          </a:p>
          <a:p>
            <a:pPr lvl="1">
              <a:spcBef>
                <a:spcPts val="600"/>
              </a:spcBef>
              <a:spcAft>
                <a:spcPts val="600"/>
              </a:spcAft>
            </a:pPr>
            <a:r>
              <a:rPr lang="en-US" b="0" i="0" dirty="0">
                <a:effectLst/>
                <a:latin typeface="-apple-system"/>
              </a:rPr>
              <a:t>NULL values appear for unmatched left table records.</a:t>
            </a:r>
          </a:p>
          <a:p>
            <a:pPr lvl="1">
              <a:spcBef>
                <a:spcPts val="600"/>
              </a:spcBef>
              <a:spcAft>
                <a:spcPts val="600"/>
              </a:spcAft>
            </a:pPr>
            <a:r>
              <a:rPr lang="en-US" b="0" i="0" dirty="0">
                <a:effectLst/>
                <a:latin typeface="-apple-system"/>
              </a:rPr>
              <a:t>Valuable for maintaining data from the right table.</a:t>
            </a:r>
          </a:p>
          <a:p>
            <a:pPr marL="457200" lvl="1" indent="0">
              <a:buNone/>
            </a:pPr>
            <a:r>
              <a:rPr lang="en-US" b="1" i="0" dirty="0">
                <a:effectLst/>
                <a:latin typeface="-apple-system"/>
              </a:rPr>
              <a:t>RIGHT JOIN Example:</a:t>
            </a:r>
          </a:p>
          <a:p>
            <a:pPr marL="457200" lvl="1" indent="0">
              <a:buNone/>
            </a:pPr>
            <a:r>
              <a:rPr lang="en-US" b="1" dirty="0">
                <a:solidFill>
                  <a:srgbClr val="374151"/>
                </a:solidFill>
                <a:latin typeface="-apple-system"/>
              </a:rPr>
              <a:t>	</a:t>
            </a:r>
            <a:r>
              <a:rPr lang="en-US" b="0" i="0" dirty="0">
                <a:solidFill>
                  <a:srgbClr val="2E95D3"/>
                </a:solidFill>
                <a:effectLst/>
                <a:latin typeface="-apple-system"/>
              </a:rPr>
              <a:t>SELECT</a:t>
            </a:r>
            <a:r>
              <a:rPr lang="en-US" b="0" i="0" dirty="0">
                <a:solidFill>
                  <a:srgbClr val="FFFFFF"/>
                </a:solidFill>
                <a:effectLst/>
                <a:latin typeface="-apple-system"/>
              </a:rPr>
              <a:t> </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b="0" i="0" dirty="0">
                <a:solidFill>
                  <a:srgbClr val="2E95D3"/>
                </a:solidFill>
                <a:effectLst/>
                <a:latin typeface="-apple-system"/>
              </a:rPr>
              <a:t>FROM</a:t>
            </a:r>
            <a:r>
              <a:rPr lang="en-US" b="0" i="0" dirty="0">
                <a:solidFill>
                  <a:srgbClr val="FFFFFF"/>
                </a:solidFill>
                <a:effectLst/>
                <a:latin typeface="-apple-system"/>
              </a:rPr>
              <a:t> </a:t>
            </a:r>
            <a:r>
              <a:rPr lang="en-US" b="0" i="0" dirty="0" err="1">
                <a:solidFill>
                  <a:schemeClr val="tx1"/>
                </a:solidFill>
                <a:effectLst/>
                <a:latin typeface="-apple-system"/>
              </a:rPr>
              <a:t>TableA</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dirty="0">
                <a:solidFill>
                  <a:srgbClr val="2E95D3"/>
                </a:solidFill>
                <a:latin typeface="-apple-system"/>
              </a:rPr>
              <a:t>RIGHT</a:t>
            </a:r>
            <a:r>
              <a:rPr lang="en-US" b="0" i="0" dirty="0">
                <a:solidFill>
                  <a:srgbClr val="FFFFFF"/>
                </a:solidFill>
                <a:effectLst/>
                <a:latin typeface="-apple-system"/>
              </a:rPr>
              <a:t> </a:t>
            </a:r>
            <a:r>
              <a:rPr lang="en-US" b="0" i="0" dirty="0">
                <a:solidFill>
                  <a:srgbClr val="2E95D3"/>
                </a:solidFill>
                <a:effectLst/>
                <a:latin typeface="-apple-system"/>
              </a:rPr>
              <a:t>JOIN</a:t>
            </a:r>
            <a:r>
              <a:rPr lang="en-US" b="0" i="0" dirty="0">
                <a:solidFill>
                  <a:srgbClr val="FFFFFF"/>
                </a:solidFill>
                <a:effectLst/>
                <a:latin typeface="-apple-system"/>
              </a:rPr>
              <a:t> </a:t>
            </a:r>
            <a:r>
              <a:rPr lang="en-US" b="0" i="0" dirty="0" err="1">
                <a:solidFill>
                  <a:schemeClr val="tx1"/>
                </a:solidFill>
                <a:effectLst/>
                <a:latin typeface="-apple-system"/>
              </a:rPr>
              <a:t>TableB</a:t>
            </a:r>
            <a:r>
              <a:rPr lang="en-US" b="0" i="0" dirty="0">
                <a:solidFill>
                  <a:schemeClr val="tx1"/>
                </a:solidFill>
                <a:effectLst/>
                <a:latin typeface="-apple-system"/>
              </a:rPr>
              <a:t> </a:t>
            </a:r>
          </a:p>
          <a:p>
            <a:pPr marL="457200" lvl="1" indent="0">
              <a:buNone/>
            </a:pPr>
            <a:r>
              <a:rPr lang="en-US" dirty="0">
                <a:solidFill>
                  <a:schemeClr val="tx1"/>
                </a:solidFill>
                <a:latin typeface="-apple-system"/>
              </a:rPr>
              <a:t>	  </a:t>
            </a:r>
            <a:r>
              <a:rPr lang="en-US" b="0" i="0" dirty="0">
                <a:solidFill>
                  <a:srgbClr val="2E95D3"/>
                </a:solidFill>
                <a:effectLst/>
                <a:latin typeface="-apple-system"/>
              </a:rPr>
              <a:t>ON</a:t>
            </a:r>
            <a:r>
              <a:rPr lang="en-US" b="0" i="0" dirty="0">
                <a:solidFill>
                  <a:srgbClr val="FFFFFF"/>
                </a:solidFill>
                <a:effectLst/>
                <a:latin typeface="-apple-system"/>
              </a:rPr>
              <a:t> </a:t>
            </a:r>
            <a:r>
              <a:rPr lang="en-US" b="0" i="0" dirty="0" err="1">
                <a:solidFill>
                  <a:schemeClr val="tx1"/>
                </a:solidFill>
                <a:effectLst/>
                <a:latin typeface="-apple-system"/>
              </a:rPr>
              <a:t>TableA.id</a:t>
            </a:r>
            <a:r>
              <a:rPr lang="en-US" b="0" i="0" dirty="0">
                <a:solidFill>
                  <a:schemeClr val="tx1"/>
                </a:solidFill>
                <a:effectLst/>
                <a:latin typeface="-apple-system"/>
              </a:rPr>
              <a:t> = </a:t>
            </a:r>
            <a:r>
              <a:rPr lang="en-US" b="0" i="0" dirty="0" err="1">
                <a:solidFill>
                  <a:schemeClr val="tx1"/>
                </a:solidFill>
                <a:effectLst/>
                <a:latin typeface="-apple-system"/>
              </a:rPr>
              <a:t>TableB.tablea_id</a:t>
            </a:r>
            <a:r>
              <a:rPr lang="en-US" b="0" i="0" dirty="0">
                <a:solidFill>
                  <a:schemeClr val="tx1"/>
                </a:solidFill>
                <a:effectLst/>
                <a:latin typeface="-apple-system"/>
              </a:rPr>
              <a:t>;</a:t>
            </a:r>
          </a:p>
          <a:p>
            <a:pPr lvl="1"/>
            <a:endParaRPr lang="en-US" b="0" i="0" dirty="0">
              <a:solidFill>
                <a:srgbClr val="374151"/>
              </a:solidFill>
              <a:effectLst/>
              <a:latin typeface="Söhne"/>
            </a:endParaRPr>
          </a:p>
        </p:txBody>
      </p:sp>
    </p:spTree>
    <p:extLst>
      <p:ext uri="{BB962C8B-B14F-4D97-AF65-F5344CB8AC3E}">
        <p14:creationId xmlns:p14="http://schemas.microsoft.com/office/powerpoint/2010/main" val="3476844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48149"/>
            <a:ext cx="8229600" cy="428312"/>
          </a:xfrm>
        </p:spPr>
        <p:txBody>
          <a:bodyPr>
            <a:normAutofit/>
          </a:bodyPr>
          <a:lstStyle/>
          <a:p>
            <a:pPr>
              <a:lnSpc>
                <a:spcPct val="90000"/>
              </a:lnSpc>
            </a:pPr>
            <a:r>
              <a:rPr lang="en-US" b="1" dirty="0">
                <a:solidFill>
                  <a:schemeClr val="bg1"/>
                </a:solidFill>
              </a:rPr>
              <a:t>Right</a:t>
            </a:r>
            <a:r>
              <a:rPr lang="en-US" b="1" dirty="0"/>
              <a:t> </a:t>
            </a:r>
            <a:r>
              <a:rPr lang="en-US" b="1" dirty="0">
                <a:solidFill>
                  <a:schemeClr val="bg1"/>
                </a:solidFill>
              </a:rPr>
              <a:t>Join</a:t>
            </a:r>
            <a:r>
              <a:rPr lang="en-US" b="1" dirty="0"/>
              <a:t> </a:t>
            </a:r>
            <a:r>
              <a:rPr lang="en-US" b="1" dirty="0">
                <a:solidFill>
                  <a:schemeClr val="bg1"/>
                </a:solidFill>
              </a:rPr>
              <a:t>Fundamentals</a:t>
            </a:r>
          </a:p>
        </p:txBody>
      </p:sp>
      <p:pic>
        <p:nvPicPr>
          <p:cNvPr id="3" name="Picture 2" descr="A circular sign on a stone surface&#10;&#10;Description automatically generated">
            <a:extLst>
              <a:ext uri="{FF2B5EF4-FFF2-40B4-BE49-F238E27FC236}">
                <a16:creationId xmlns:a16="http://schemas.microsoft.com/office/drawing/2014/main" id="{F79D912B-BC0B-2E23-C283-12D750AE87CF}"/>
              </a:ext>
            </a:extLst>
          </p:cNvPr>
          <p:cNvPicPr>
            <a:picLocks noChangeAspect="1"/>
          </p:cNvPicPr>
          <p:nvPr/>
        </p:nvPicPr>
        <p:blipFill rotWithShape="1">
          <a:blip r:embed="rId3"/>
          <a:srcRect l="7275" r="38736" b="-1"/>
          <a:stretch/>
        </p:blipFill>
        <p:spPr>
          <a:xfrm>
            <a:off x="457200" y="1121509"/>
            <a:ext cx="4038600" cy="4974491"/>
          </a:xfrm>
          <a:prstGeom prst="rect">
            <a:avLst/>
          </a:prstGeom>
          <a:noFill/>
        </p:spPr>
      </p:pic>
      <p:sp>
        <p:nvSpPr>
          <p:cNvPr id="7" name="Content Placeholder 6">
            <a:extLst>
              <a:ext uri="{FF2B5EF4-FFF2-40B4-BE49-F238E27FC236}">
                <a16:creationId xmlns:a16="http://schemas.microsoft.com/office/drawing/2014/main" id="{8103113D-3FA7-10C8-CFF6-CF0FA3CF28D4}"/>
              </a:ext>
            </a:extLst>
          </p:cNvPr>
          <p:cNvSpPr>
            <a:spLocks noGrp="1"/>
          </p:cNvSpPr>
          <p:nvPr>
            <p:ph sz="half" idx="2"/>
          </p:nvPr>
        </p:nvSpPr>
        <p:spPr>
          <a:xfrm>
            <a:off x="4648200" y="1121509"/>
            <a:ext cx="4038600" cy="4974491"/>
          </a:xfrm>
        </p:spPr>
        <p:txBody>
          <a:bodyPr>
            <a:normAutofit/>
          </a:bodyPr>
          <a:lstStyle/>
          <a:p>
            <a:pPr marL="0" indent="0">
              <a:lnSpc>
                <a:spcPct val="90000"/>
              </a:lnSpc>
              <a:spcBef>
                <a:spcPts val="600"/>
              </a:spcBef>
              <a:spcAft>
                <a:spcPts val="1200"/>
              </a:spcAft>
              <a:buNone/>
            </a:pPr>
            <a:r>
              <a:rPr lang="en-US" sz="2400" b="1" i="0" dirty="0">
                <a:effectLst/>
                <a:latin typeface="-apple-system"/>
              </a:rPr>
              <a:t>LEFT JOIN vs. RIGHT JOIN: When to Choose Right</a:t>
            </a:r>
          </a:p>
          <a:p>
            <a:pPr lvl="1">
              <a:lnSpc>
                <a:spcPct val="90000"/>
              </a:lnSpc>
              <a:spcBef>
                <a:spcPts val="600"/>
              </a:spcBef>
              <a:spcAft>
                <a:spcPts val="1200"/>
              </a:spcAft>
            </a:pPr>
            <a:r>
              <a:rPr lang="en-US" sz="2000" b="0" i="0" dirty="0">
                <a:effectLst/>
                <a:latin typeface="-apple-system"/>
              </a:rPr>
              <a:t>LEFT JOIN is used 95% of the time</a:t>
            </a:r>
          </a:p>
          <a:p>
            <a:pPr lvl="1">
              <a:lnSpc>
                <a:spcPct val="90000"/>
              </a:lnSpc>
              <a:spcBef>
                <a:spcPts val="600"/>
              </a:spcBef>
              <a:spcAft>
                <a:spcPts val="1200"/>
              </a:spcAft>
            </a:pPr>
            <a:r>
              <a:rPr lang="en-US" sz="2000" b="0" i="0" dirty="0">
                <a:effectLst/>
                <a:latin typeface="-apple-system"/>
              </a:rPr>
              <a:t>Reasons to use RIGHT JOIN:</a:t>
            </a:r>
          </a:p>
          <a:p>
            <a:pPr lvl="2">
              <a:lnSpc>
                <a:spcPct val="90000"/>
              </a:lnSpc>
              <a:spcBef>
                <a:spcPts val="600"/>
              </a:spcBef>
              <a:spcAft>
                <a:spcPts val="1200"/>
              </a:spcAft>
            </a:pPr>
            <a:r>
              <a:rPr lang="en-US" b="0" i="0" dirty="0">
                <a:effectLst/>
                <a:latin typeface="-apple-system"/>
              </a:rPr>
              <a:t>Sometimes you can be too lazy to reorder an ad hoc query</a:t>
            </a:r>
          </a:p>
          <a:p>
            <a:pPr lvl="2">
              <a:lnSpc>
                <a:spcPct val="90000"/>
              </a:lnSpc>
              <a:spcBef>
                <a:spcPts val="600"/>
              </a:spcBef>
              <a:spcAft>
                <a:spcPts val="1200"/>
              </a:spcAft>
            </a:pPr>
            <a:r>
              <a:rPr lang="en-US" b="0" i="0" dirty="0">
                <a:effectLst/>
                <a:latin typeface="-apple-system"/>
              </a:rPr>
              <a:t>Confuse other people</a:t>
            </a:r>
          </a:p>
          <a:p>
            <a:pPr lvl="2">
              <a:lnSpc>
                <a:spcPct val="90000"/>
              </a:lnSpc>
              <a:spcBef>
                <a:spcPts val="600"/>
              </a:spcBef>
              <a:spcAft>
                <a:spcPts val="1200"/>
              </a:spcAft>
            </a:pPr>
            <a:r>
              <a:rPr lang="en-US" b="0" i="0" dirty="0">
                <a:effectLst/>
                <a:latin typeface="-apple-system"/>
              </a:rPr>
              <a:t>Inherit existing code from others</a:t>
            </a:r>
          </a:p>
          <a:p>
            <a:pPr marL="457200" lvl="1" indent="0">
              <a:lnSpc>
                <a:spcPct val="90000"/>
              </a:lnSpc>
              <a:buNone/>
            </a:pPr>
            <a:endParaRPr lang="en-US" sz="2000" b="0" i="0" dirty="0">
              <a:effectLst/>
            </a:endParaRPr>
          </a:p>
          <a:p>
            <a:pPr marL="914400" lvl="2" indent="0">
              <a:lnSpc>
                <a:spcPct val="90000"/>
              </a:lnSpc>
              <a:buNone/>
            </a:pPr>
            <a:endParaRPr lang="en-US" b="0" i="0" dirty="0">
              <a:effectLst/>
            </a:endParaRP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Tree>
    <p:extLst>
      <p:ext uri="{BB962C8B-B14F-4D97-AF65-F5344CB8AC3E}">
        <p14:creationId xmlns:p14="http://schemas.microsoft.com/office/powerpoint/2010/main" val="1611500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Why</a:t>
            </a:r>
            <a:r>
              <a:rPr lang="en-US" b="1" dirty="0">
                <a:latin typeface="-apple-system"/>
              </a:rPr>
              <a:t> </a:t>
            </a:r>
            <a:r>
              <a:rPr lang="en-US" b="1" dirty="0"/>
              <a:t>Use</a:t>
            </a:r>
            <a:r>
              <a:rPr lang="en-US" b="1" dirty="0">
                <a:latin typeface="-apple-system"/>
              </a:rPr>
              <a:t> </a:t>
            </a:r>
            <a:r>
              <a:rPr lang="en-US" b="1" dirty="0"/>
              <a:t>Join</a:t>
            </a:r>
            <a:r>
              <a:rPr lang="en-US" b="1" dirty="0">
                <a:latin typeface="-apple-system"/>
              </a:rPr>
              <a:t> </a:t>
            </a:r>
            <a:r>
              <a:rPr lang="en-US" b="1" dirty="0"/>
              <a:t>Alias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dirty="0">
                <a:latin typeface="-apple-system"/>
                <a:cs typeface="+mn-cs"/>
              </a:rPr>
              <a:t>Join aliases </a:t>
            </a:r>
            <a:r>
              <a:rPr lang="en-US" dirty="0">
                <a:latin typeface="-apple-system"/>
                <a:cs typeface="+mn-cs"/>
              </a:rPr>
              <a:t>are useful for assigning table aliases in </a:t>
            </a:r>
            <a:r>
              <a:rPr lang="en-US" b="1" dirty="0">
                <a:latin typeface="-apple-system"/>
                <a:cs typeface="+mn-cs"/>
              </a:rPr>
              <a:t>JOIN statements:</a:t>
            </a:r>
          </a:p>
          <a:p>
            <a:pPr lvl="1">
              <a:spcBef>
                <a:spcPts val="600"/>
              </a:spcBef>
              <a:spcAft>
                <a:spcPts val="600"/>
              </a:spcAft>
            </a:pPr>
            <a:r>
              <a:rPr lang="en-US" dirty="0">
                <a:latin typeface="-apple-system"/>
              </a:rPr>
              <a:t>Improves readability.</a:t>
            </a:r>
          </a:p>
          <a:p>
            <a:pPr lvl="1">
              <a:spcBef>
                <a:spcPts val="600"/>
              </a:spcBef>
              <a:spcAft>
                <a:spcPts val="600"/>
              </a:spcAft>
            </a:pPr>
            <a:r>
              <a:rPr lang="en-US" dirty="0">
                <a:latin typeface="-apple-system"/>
              </a:rPr>
              <a:t>Simplifies coding.</a:t>
            </a:r>
          </a:p>
          <a:p>
            <a:pPr lvl="1">
              <a:spcBef>
                <a:spcPts val="600"/>
              </a:spcBef>
              <a:spcAft>
                <a:spcPts val="600"/>
              </a:spcAft>
            </a:pPr>
            <a:r>
              <a:rPr lang="en-US" dirty="0">
                <a:latin typeface="-apple-system"/>
              </a:rPr>
              <a:t>Requires typing shorter aliases.</a:t>
            </a:r>
          </a:p>
          <a:p>
            <a:pPr lvl="1">
              <a:spcBef>
                <a:spcPts val="600"/>
              </a:spcBef>
              <a:spcAft>
                <a:spcPts val="600"/>
              </a:spcAft>
            </a:pPr>
            <a:r>
              <a:rPr lang="en-US" dirty="0">
                <a:latin typeface="-apple-system"/>
              </a:rPr>
              <a:t>Allows identical column names across tables.</a:t>
            </a:r>
          </a:p>
          <a:p>
            <a:pPr marL="0" indent="0">
              <a:spcBef>
                <a:spcPts val="600"/>
              </a:spcBef>
              <a:spcAft>
                <a:spcPts val="600"/>
              </a:spcAft>
              <a:buNone/>
            </a:pPr>
            <a:r>
              <a:rPr lang="en-US" dirty="0">
                <a:latin typeface="-apple-system"/>
                <a:cs typeface="+mn-cs"/>
              </a:rPr>
              <a:t>SQL JOIN with Aliases Syntax:</a:t>
            </a:r>
          </a:p>
          <a:p>
            <a:pPr marL="857250" lvl="2" indent="0">
              <a:spcBef>
                <a:spcPts val="600"/>
              </a:spcBef>
              <a:spcAft>
                <a:spcPts val="600"/>
              </a:spcAft>
              <a:buNone/>
            </a:pPr>
            <a:r>
              <a:rPr lang="en-US" sz="2000" dirty="0">
                <a:latin typeface="-apple-system"/>
              </a:rPr>
              <a:t>SELECT </a:t>
            </a:r>
            <a:r>
              <a:rPr lang="en-US" sz="2000" dirty="0" err="1">
                <a:latin typeface="-apple-system"/>
              </a:rPr>
              <a:t>column_list</a:t>
            </a:r>
            <a:endParaRPr lang="en-US" sz="2000" dirty="0">
              <a:latin typeface="-apple-system"/>
            </a:endParaRPr>
          </a:p>
          <a:p>
            <a:pPr marL="857250" lvl="2" indent="0">
              <a:spcBef>
                <a:spcPts val="600"/>
              </a:spcBef>
              <a:spcAft>
                <a:spcPts val="600"/>
              </a:spcAft>
              <a:buNone/>
            </a:pPr>
            <a:r>
              <a:rPr lang="en-US" sz="2000" dirty="0">
                <a:latin typeface="-apple-system"/>
              </a:rPr>
              <a:t>FROM table1 </a:t>
            </a:r>
            <a:r>
              <a:rPr lang="en-US" sz="2000" b="1" dirty="0">
                <a:latin typeface="-apple-system"/>
              </a:rPr>
              <a:t>alias1</a:t>
            </a:r>
          </a:p>
          <a:p>
            <a:pPr marL="857250" lvl="2" indent="0">
              <a:spcBef>
                <a:spcPts val="600"/>
              </a:spcBef>
              <a:spcAft>
                <a:spcPts val="600"/>
              </a:spcAft>
              <a:buNone/>
            </a:pPr>
            <a:r>
              <a:rPr lang="en-US" sz="2000" dirty="0">
                <a:latin typeface="-apple-system"/>
              </a:rPr>
              <a:t>JOIN table2 </a:t>
            </a:r>
            <a:r>
              <a:rPr lang="en-US" sz="2000" b="1" dirty="0">
                <a:latin typeface="-apple-system"/>
              </a:rPr>
              <a:t>alias2</a:t>
            </a:r>
            <a:r>
              <a:rPr lang="en-US" sz="2000" dirty="0">
                <a:latin typeface="-apple-system"/>
              </a:rPr>
              <a:t> </a:t>
            </a:r>
          </a:p>
          <a:p>
            <a:pPr marL="857250" lvl="2" indent="0">
              <a:spcBef>
                <a:spcPts val="600"/>
              </a:spcBef>
              <a:spcAft>
                <a:spcPts val="600"/>
              </a:spcAft>
              <a:buNone/>
            </a:pPr>
            <a:r>
              <a:rPr lang="en-US" sz="2000" dirty="0">
                <a:latin typeface="-apple-system"/>
              </a:rPr>
              <a:t>  ON alias1.join_column = alias2.join_column</a:t>
            </a:r>
          </a:p>
          <a:p>
            <a:pPr marL="1314450" lvl="3" indent="0">
              <a:buNone/>
            </a:pPr>
            <a:br>
              <a:rPr lang="en-US" dirty="0">
                <a:effectLst/>
              </a:rPr>
            </a:br>
            <a:endParaRPr lang="en-US" dirty="0">
              <a:effectLst/>
            </a:endParaRPr>
          </a:p>
          <a:p>
            <a:pPr lvl="1"/>
            <a:endParaRPr lang="en-US" b="0" i="0" dirty="0">
              <a:solidFill>
                <a:srgbClr val="1C1917"/>
              </a:solidFill>
              <a:effectLst/>
              <a:latin typeface="-apple-system"/>
            </a:endParaRPr>
          </a:p>
        </p:txBody>
      </p:sp>
    </p:spTree>
    <p:extLst>
      <p:ext uri="{BB962C8B-B14F-4D97-AF65-F5344CB8AC3E}">
        <p14:creationId xmlns:p14="http://schemas.microsoft.com/office/powerpoint/2010/main" val="280375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778078" y="1225062"/>
            <a:ext cx="7427459" cy="5002701"/>
          </a:xfrm>
        </p:spPr>
        <p:txBody>
          <a:bodyPr/>
          <a:lstStyle/>
          <a:p>
            <a:pPr marL="57150" indent="0">
              <a:spcBef>
                <a:spcPts val="600"/>
              </a:spcBef>
              <a:spcAft>
                <a:spcPts val="1200"/>
              </a:spcAft>
              <a:buNone/>
            </a:pPr>
            <a:r>
              <a:rPr lang="en-US" b="1" dirty="0">
                <a:latin typeface="-apple-system"/>
              </a:rPr>
              <a:t>By the end of this lesson, you will be able to:</a:t>
            </a:r>
          </a:p>
          <a:p>
            <a:pPr lvl="1">
              <a:spcBef>
                <a:spcPts val="600"/>
              </a:spcBef>
              <a:spcAft>
                <a:spcPts val="1200"/>
              </a:spcAft>
            </a:pPr>
            <a:r>
              <a:rPr lang="en-US" b="1" dirty="0">
                <a:latin typeface="-apple-system"/>
              </a:rPr>
              <a:t>Expertly Identify Joins: </a:t>
            </a:r>
            <a:r>
              <a:rPr lang="en-US" dirty="0">
                <a:latin typeface="-apple-system"/>
              </a:rPr>
              <a:t>Recognize and comprehend various types of SQL joins.</a:t>
            </a:r>
          </a:p>
          <a:p>
            <a:pPr lvl="1">
              <a:spcBef>
                <a:spcPts val="600"/>
              </a:spcBef>
              <a:spcAft>
                <a:spcPts val="1200"/>
              </a:spcAft>
            </a:pPr>
            <a:r>
              <a:rPr lang="en-US" b="1" dirty="0">
                <a:latin typeface="-apple-system"/>
              </a:rPr>
              <a:t>Master Join Distinctions: </a:t>
            </a:r>
            <a:r>
              <a:rPr lang="en-US" dirty="0">
                <a:latin typeface="-apple-system"/>
              </a:rPr>
              <a:t>Confidently differentiate between INNER and OUTER joins.</a:t>
            </a:r>
          </a:p>
          <a:p>
            <a:pPr lvl="1">
              <a:spcBef>
                <a:spcPts val="600"/>
              </a:spcBef>
              <a:spcAft>
                <a:spcPts val="1200"/>
              </a:spcAft>
            </a:pPr>
            <a:r>
              <a:rPr lang="en-US" b="1" dirty="0">
                <a:latin typeface="-apple-system"/>
              </a:rPr>
              <a:t>Apply Join Mastery: </a:t>
            </a:r>
            <a:r>
              <a:rPr lang="en-US" dirty="0">
                <a:latin typeface="-apple-system"/>
              </a:rPr>
              <a:t>Skillfully utilize these concepts in your SQL queries.</a:t>
            </a:r>
          </a:p>
          <a:p>
            <a:pPr lvl="1"/>
            <a:endParaRPr lang="en-US" b="0" i="0" dirty="0">
              <a:solidFill>
                <a:srgbClr val="24292F"/>
              </a:solidFill>
              <a:effectLst/>
              <a:latin typeface="-apple-system"/>
            </a:endParaRPr>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latin typeface="-apple-system"/>
              </a:rPr>
              <a:t>Why </a:t>
            </a:r>
            <a:r>
              <a:rPr lang="en-US" b="1" dirty="0"/>
              <a:t>Use</a:t>
            </a:r>
            <a:r>
              <a:rPr lang="en-US" b="1" dirty="0">
                <a:latin typeface="-apple-system"/>
              </a:rPr>
              <a:t> </a:t>
            </a:r>
            <a:r>
              <a:rPr lang="en-US" b="1" dirty="0"/>
              <a:t>Join</a:t>
            </a:r>
            <a:r>
              <a:rPr lang="en-US" b="1" dirty="0">
                <a:latin typeface="-apple-system"/>
              </a:rPr>
              <a:t> </a:t>
            </a:r>
            <a:r>
              <a:rPr lang="en-US" b="1" dirty="0"/>
              <a:t>Alias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04587" y="1225062"/>
            <a:ext cx="3967413" cy="5002701"/>
          </a:xfrm>
        </p:spPr>
        <p:txBody>
          <a:bodyPr/>
          <a:lstStyle/>
          <a:p>
            <a:pPr marL="0" indent="0" algn="l">
              <a:buNone/>
            </a:pPr>
            <a:r>
              <a:rPr lang="en-US" b="1" i="0" dirty="0">
                <a:effectLst/>
                <a:latin typeface="-apple-system"/>
              </a:rPr>
              <a:t>Without Aliases:</a:t>
            </a:r>
            <a:endParaRPr lang="en-US" b="0" i="0" dirty="0">
              <a:effectLst/>
              <a:latin typeface="-apple-system"/>
            </a:endParaRPr>
          </a:p>
          <a:p>
            <a:pPr marL="457200" lvl="1" indent="0" algn="l">
              <a:buNone/>
            </a:pPr>
            <a:r>
              <a:rPr lang="en-US" b="0" i="0" dirty="0">
                <a:effectLst/>
                <a:latin typeface="-apple-system"/>
              </a:rPr>
              <a:t>SELECT customers.name, </a:t>
            </a:r>
            <a:r>
              <a:rPr lang="en-US" b="0" i="0" dirty="0" err="1">
                <a:effectLst/>
                <a:latin typeface="-apple-system"/>
              </a:rPr>
              <a:t>orders.amount</a:t>
            </a:r>
            <a:endParaRPr lang="en-US" b="0" i="0" dirty="0">
              <a:effectLst/>
              <a:latin typeface="-apple-system"/>
            </a:endParaRPr>
          </a:p>
          <a:p>
            <a:pPr marL="457200" lvl="1" indent="0" algn="l">
              <a:buNone/>
            </a:pPr>
            <a:r>
              <a:rPr lang="en-US" b="0" i="0" dirty="0">
                <a:effectLst/>
                <a:latin typeface="-apple-system"/>
              </a:rPr>
              <a:t>FROM customers</a:t>
            </a:r>
          </a:p>
          <a:p>
            <a:pPr marL="457200" lvl="1" indent="0" algn="l">
              <a:buNone/>
            </a:pPr>
            <a:r>
              <a:rPr lang="en-US" b="0" i="0" dirty="0">
                <a:effectLst/>
                <a:latin typeface="-apple-system"/>
              </a:rPr>
              <a:t>JOIN orders </a:t>
            </a:r>
          </a:p>
          <a:p>
            <a:pPr marL="457200" lvl="1" indent="0" algn="l">
              <a:buNone/>
            </a:pPr>
            <a:r>
              <a:rPr lang="en-US" dirty="0">
                <a:latin typeface="-apple-system"/>
              </a:rPr>
              <a:t>  </a:t>
            </a:r>
            <a:r>
              <a:rPr lang="en-US" b="0" i="0" dirty="0">
                <a:effectLst/>
                <a:latin typeface="-apple-system"/>
              </a:rPr>
              <a:t>ON customers.id = </a:t>
            </a:r>
            <a:r>
              <a:rPr lang="en-US" b="0" i="0" dirty="0" err="1">
                <a:effectLst/>
                <a:latin typeface="-apple-system"/>
              </a:rPr>
              <a:t>orders.customer_id</a:t>
            </a:r>
            <a:r>
              <a:rPr lang="en-US" b="0" i="0" dirty="0">
                <a:effectLst/>
                <a:latin typeface="-apple-system"/>
              </a:rPr>
              <a:t>;</a:t>
            </a:r>
          </a:p>
          <a:p>
            <a:pPr marL="457200" lvl="1" indent="0" algn="l">
              <a:buNone/>
            </a:pPr>
            <a:endParaRPr lang="en-US" b="0" i="0" dirty="0">
              <a:effectLst/>
              <a:latin typeface="-apple-system"/>
            </a:endParaRPr>
          </a:p>
          <a:p>
            <a:pPr marL="0" indent="0" algn="l">
              <a:buNone/>
            </a:pPr>
            <a:r>
              <a:rPr lang="en-US" b="1" i="0" dirty="0">
                <a:effectLst/>
                <a:latin typeface="-apple-system"/>
              </a:rPr>
              <a:t>With Aliases:</a:t>
            </a:r>
            <a:endParaRPr lang="en-US" b="0" i="0" dirty="0">
              <a:effectLst/>
              <a:latin typeface="-apple-system"/>
            </a:endParaRPr>
          </a:p>
          <a:p>
            <a:pPr marL="457200" lvl="1" indent="0" algn="l">
              <a:buNone/>
            </a:pPr>
            <a:r>
              <a:rPr lang="en-US" b="0" i="0" dirty="0">
                <a:effectLst/>
                <a:latin typeface="-apple-system"/>
              </a:rPr>
              <a:t>SELECT cust.name, </a:t>
            </a:r>
            <a:r>
              <a:rPr lang="en-US" b="0" i="0" dirty="0" err="1">
                <a:effectLst/>
                <a:latin typeface="-apple-system"/>
              </a:rPr>
              <a:t>ord.amount</a:t>
            </a:r>
            <a:endParaRPr lang="en-US" b="0" i="0" dirty="0">
              <a:effectLst/>
              <a:latin typeface="-apple-system"/>
            </a:endParaRPr>
          </a:p>
          <a:p>
            <a:pPr marL="457200" lvl="1" indent="0" algn="l">
              <a:buNone/>
            </a:pPr>
            <a:r>
              <a:rPr lang="en-US" b="0" i="0" dirty="0">
                <a:effectLst/>
                <a:latin typeface="-apple-system"/>
              </a:rPr>
              <a:t>FROM customers </a:t>
            </a:r>
            <a:r>
              <a:rPr lang="en-US" b="1" i="0" dirty="0" err="1">
                <a:effectLst/>
                <a:latin typeface="-apple-system"/>
              </a:rPr>
              <a:t>cust</a:t>
            </a:r>
            <a:endParaRPr lang="en-US" b="1" i="0" dirty="0">
              <a:effectLst/>
              <a:latin typeface="-apple-system"/>
            </a:endParaRPr>
          </a:p>
          <a:p>
            <a:pPr marL="457200" lvl="1" indent="0" algn="l">
              <a:buNone/>
            </a:pPr>
            <a:r>
              <a:rPr lang="en-US" b="0" i="0" dirty="0">
                <a:effectLst/>
                <a:latin typeface="-apple-system"/>
              </a:rPr>
              <a:t>JOIN orders </a:t>
            </a:r>
            <a:r>
              <a:rPr lang="en-US" b="1" i="0" dirty="0" err="1">
                <a:effectLst/>
                <a:latin typeface="-apple-system"/>
              </a:rPr>
              <a:t>ord</a:t>
            </a:r>
            <a:r>
              <a:rPr lang="en-US" b="1" i="0" dirty="0">
                <a:effectLst/>
                <a:latin typeface="-apple-system"/>
              </a:rPr>
              <a:t> </a:t>
            </a:r>
          </a:p>
          <a:p>
            <a:pPr marL="457200" lvl="1" indent="0" algn="l">
              <a:buNone/>
            </a:pPr>
            <a:r>
              <a:rPr lang="en-US" b="0" i="0" dirty="0">
                <a:effectLst/>
                <a:latin typeface="-apple-system"/>
              </a:rPr>
              <a:t>  ON </a:t>
            </a:r>
            <a:r>
              <a:rPr lang="en-US" b="1" i="0" dirty="0">
                <a:effectLst/>
                <a:latin typeface="-apple-system"/>
              </a:rPr>
              <a:t>cust</a:t>
            </a:r>
            <a:r>
              <a:rPr lang="en-US" b="0" i="0" dirty="0">
                <a:effectLst/>
                <a:latin typeface="-apple-system"/>
              </a:rPr>
              <a:t>.id = </a:t>
            </a:r>
            <a:r>
              <a:rPr lang="en-US" b="1" i="0" dirty="0" err="1">
                <a:effectLst/>
                <a:latin typeface="-apple-system"/>
              </a:rPr>
              <a:t>ord</a:t>
            </a:r>
            <a:r>
              <a:rPr lang="en-US" b="0" i="0" dirty="0" err="1">
                <a:effectLst/>
                <a:latin typeface="-apple-system"/>
              </a:rPr>
              <a:t>.customer_id</a:t>
            </a:r>
            <a:r>
              <a:rPr lang="en-US" b="0" i="0" dirty="0">
                <a:effectLst/>
                <a:latin typeface="-apple-system"/>
              </a:rPr>
              <a:t>;</a:t>
            </a:r>
          </a:p>
          <a:p>
            <a:pPr lvl="2"/>
            <a:endParaRPr lang="en-US" dirty="0">
              <a:solidFill>
                <a:srgbClr val="1C1917"/>
              </a:solidFill>
              <a:latin typeface="-apple-system"/>
            </a:endParaRPr>
          </a:p>
        </p:txBody>
      </p:sp>
      <p:pic>
        <p:nvPicPr>
          <p:cNvPr id="3" name="Picture 2" descr="A magnifying glass with a check mark and a red x mark&#10;&#10;Description automatically generated">
            <a:extLst>
              <a:ext uri="{FF2B5EF4-FFF2-40B4-BE49-F238E27FC236}">
                <a16:creationId xmlns:a16="http://schemas.microsoft.com/office/drawing/2014/main" id="{48A0D69E-3425-7257-4F7B-083897729814}"/>
              </a:ext>
            </a:extLst>
          </p:cNvPr>
          <p:cNvPicPr>
            <a:picLocks noChangeAspect="1"/>
          </p:cNvPicPr>
          <p:nvPr/>
        </p:nvPicPr>
        <p:blipFill rotWithShape="1">
          <a:blip r:embed="rId3"/>
          <a:srcRect l="50626" t="4620" r="4999" b="7152"/>
          <a:stretch/>
        </p:blipFill>
        <p:spPr>
          <a:xfrm>
            <a:off x="5219385" y="1720515"/>
            <a:ext cx="3320028" cy="3713110"/>
          </a:xfrm>
          <a:prstGeom prst="rect">
            <a:avLst/>
          </a:prstGeom>
        </p:spPr>
      </p:pic>
    </p:spTree>
    <p:extLst>
      <p:ext uri="{BB962C8B-B14F-4D97-AF65-F5344CB8AC3E}">
        <p14:creationId xmlns:p14="http://schemas.microsoft.com/office/powerpoint/2010/main" val="1459088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274638"/>
            <a:ext cx="8229600" cy="428312"/>
          </a:xfrm>
        </p:spPr>
        <p:txBody>
          <a:bodyPr>
            <a:normAutofit/>
          </a:bodyPr>
          <a:lstStyle/>
          <a:p>
            <a:pPr>
              <a:lnSpc>
                <a:spcPct val="90000"/>
              </a:lnSpc>
            </a:pPr>
            <a:r>
              <a:rPr lang="en-US" b="1" dirty="0">
                <a:solidFill>
                  <a:schemeClr val="bg1"/>
                </a:solidFill>
              </a:rPr>
              <a:t>Join</a:t>
            </a:r>
            <a:r>
              <a:rPr lang="en-US" b="1" dirty="0"/>
              <a:t> </a:t>
            </a:r>
            <a:r>
              <a:rPr lang="en-US" b="1" dirty="0">
                <a:solidFill>
                  <a:schemeClr val="bg1"/>
                </a:solidFill>
              </a:rPr>
              <a:t>Conditions</a:t>
            </a:r>
            <a:r>
              <a:rPr lang="en-US" b="1" dirty="0"/>
              <a:t> </a:t>
            </a:r>
            <a:r>
              <a:rPr lang="en-US" b="1" dirty="0">
                <a:solidFill>
                  <a:schemeClr val="bg1"/>
                </a:solidFill>
              </a:rPr>
              <a:t>Related</a:t>
            </a:r>
            <a:r>
              <a:rPr lang="en-US" b="1" dirty="0"/>
              <a:t> </a:t>
            </a:r>
            <a:r>
              <a:rPr lang="en-US" b="1" dirty="0">
                <a:solidFill>
                  <a:schemeClr val="bg1"/>
                </a:solidFill>
              </a:rPr>
              <a:t>to</a:t>
            </a:r>
            <a:r>
              <a:rPr lang="en-US" b="1" dirty="0"/>
              <a:t> </a:t>
            </a:r>
            <a:r>
              <a:rPr lang="en-US" b="1" dirty="0">
                <a:solidFill>
                  <a:schemeClr val="bg1"/>
                </a:solidFill>
              </a:rPr>
              <a:t>Table</a:t>
            </a:r>
            <a:r>
              <a:rPr lang="en-US" b="1" dirty="0"/>
              <a:t> </a:t>
            </a:r>
            <a:r>
              <a:rPr lang="en-US" b="1" dirty="0">
                <a:solidFill>
                  <a:schemeClr val="bg1"/>
                </a:solidFill>
              </a:rPr>
              <a:t>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890338" y="1121509"/>
            <a:ext cx="7255041" cy="4974491"/>
          </a:xfrm>
        </p:spPr>
        <p:txBody>
          <a:bodyPr>
            <a:normAutofit/>
          </a:bodyPr>
          <a:lstStyle/>
          <a:p>
            <a:pPr marL="0" indent="0">
              <a:buNone/>
            </a:pPr>
            <a:r>
              <a:rPr lang="en-US" sz="2400" b="0" i="0" dirty="0">
                <a:effectLst/>
                <a:latin typeface="-apple-system"/>
              </a:rPr>
              <a:t>Now that we've explored different types of SQL JOINS, let's shift our focus to the critical element that glues them together: </a:t>
            </a:r>
            <a:r>
              <a:rPr lang="en-US" sz="2400" b="1" i="0" dirty="0">
                <a:effectLst/>
                <a:latin typeface="-apple-system"/>
              </a:rPr>
              <a:t>JOIN conditions.</a:t>
            </a:r>
          </a:p>
        </p:txBody>
      </p:sp>
      <p:pic>
        <p:nvPicPr>
          <p:cNvPr id="2" name="Picture 1">
            <a:extLst>
              <a:ext uri="{FF2B5EF4-FFF2-40B4-BE49-F238E27FC236}">
                <a16:creationId xmlns:a16="http://schemas.microsoft.com/office/drawing/2014/main" id="{1F4B1C6B-7F8F-508E-6A19-6CF93E1334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685" t="51226" r="86" b="-3"/>
          <a:stretch/>
        </p:blipFill>
        <p:spPr bwMode="auto">
          <a:xfrm>
            <a:off x="1525766" y="2706101"/>
            <a:ext cx="6092467" cy="2630695"/>
          </a:xfrm>
          <a:prstGeom prst="rect">
            <a:avLst/>
          </a:prstGeom>
          <a:noFill/>
          <a:ln>
            <a:noFill/>
          </a:ln>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Tree>
    <p:extLst>
      <p:ext uri="{BB962C8B-B14F-4D97-AF65-F5344CB8AC3E}">
        <p14:creationId xmlns:p14="http://schemas.microsoft.com/office/powerpoint/2010/main" val="3408893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9997E-2C03-A9B2-543C-C65DA6669E98}"/>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F8B57D3-12B4-62DE-D492-94BEF03F8617}"/>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12254E7C-A00A-5F18-EAAF-DCB569BB3DFA}"/>
              </a:ext>
            </a:extLst>
          </p:cNvPr>
          <p:cNvSpPr>
            <a:spLocks noGrp="1"/>
          </p:cNvSpPr>
          <p:nvPr>
            <p:ph type="title"/>
          </p:nvPr>
        </p:nvSpPr>
        <p:spPr>
          <a:xfrm>
            <a:off x="400050" y="119939"/>
            <a:ext cx="8229600" cy="428312"/>
          </a:xfrm>
        </p:spPr>
        <p:txBody>
          <a:bodyPr/>
          <a:lstStyle/>
          <a:p>
            <a:r>
              <a:rPr lang="en-US" b="1" dirty="0"/>
              <a:t>Join</a:t>
            </a:r>
            <a:r>
              <a:rPr lang="en-US" b="1" dirty="0">
                <a:latin typeface="-apple-system"/>
              </a:rPr>
              <a:t> </a:t>
            </a:r>
            <a:r>
              <a:rPr lang="en-US" b="1" dirty="0"/>
              <a:t>Conditions</a:t>
            </a:r>
            <a:r>
              <a:rPr lang="en-US" b="1" dirty="0">
                <a:latin typeface="-apple-system"/>
              </a:rPr>
              <a:t> </a:t>
            </a:r>
            <a:r>
              <a:rPr lang="en-US" b="1" dirty="0"/>
              <a:t>Related</a:t>
            </a:r>
            <a:r>
              <a:rPr lang="en-US" b="1" dirty="0">
                <a:latin typeface="-apple-system"/>
              </a:rPr>
              <a:t> </a:t>
            </a:r>
            <a:r>
              <a:rPr lang="en-US" b="1" dirty="0"/>
              <a:t>to</a:t>
            </a:r>
            <a:r>
              <a:rPr lang="en-US" b="1" dirty="0">
                <a:latin typeface="-apple-system"/>
              </a:rPr>
              <a:t> Table </a:t>
            </a:r>
            <a:r>
              <a:rPr lang="en-US" b="1" dirty="0"/>
              <a:t>Data</a:t>
            </a:r>
          </a:p>
        </p:txBody>
      </p:sp>
      <p:sp>
        <p:nvSpPr>
          <p:cNvPr id="7" name="Content Placeholder 6">
            <a:extLst>
              <a:ext uri="{FF2B5EF4-FFF2-40B4-BE49-F238E27FC236}">
                <a16:creationId xmlns:a16="http://schemas.microsoft.com/office/drawing/2014/main" id="{F843D337-DBA5-F1A6-EACA-807B8F89E223}"/>
              </a:ext>
            </a:extLst>
          </p:cNvPr>
          <p:cNvSpPr>
            <a:spLocks noGrp="1"/>
          </p:cNvSpPr>
          <p:nvPr>
            <p:ph idx="1"/>
          </p:nvPr>
        </p:nvSpPr>
        <p:spPr>
          <a:xfrm>
            <a:off x="400050" y="1225062"/>
            <a:ext cx="8229600" cy="5002701"/>
          </a:xfrm>
        </p:spPr>
        <p:txBody>
          <a:bodyPr/>
          <a:lstStyle/>
          <a:p>
            <a:pPr marL="57150" indent="0">
              <a:spcBef>
                <a:spcPts val="600"/>
              </a:spcBef>
              <a:spcAft>
                <a:spcPts val="600"/>
              </a:spcAft>
              <a:buNone/>
            </a:pPr>
            <a:r>
              <a:rPr lang="en-US" b="0" i="0" dirty="0">
                <a:effectLst/>
                <a:latin typeface="-apple-system"/>
              </a:rPr>
              <a:t>The </a:t>
            </a:r>
            <a:r>
              <a:rPr lang="en-US" b="1" i="0" dirty="0">
                <a:effectLst/>
                <a:latin typeface="-apple-system"/>
              </a:rPr>
              <a:t>ON </a:t>
            </a:r>
            <a:r>
              <a:rPr lang="en-US" b="0" i="0" dirty="0">
                <a:effectLst/>
                <a:latin typeface="-apple-system"/>
              </a:rPr>
              <a:t>clause specifies how two tables are related.</a:t>
            </a:r>
          </a:p>
          <a:p>
            <a:pPr marL="800100" lvl="1">
              <a:spcBef>
                <a:spcPts val="600"/>
              </a:spcBef>
              <a:spcAft>
                <a:spcPts val="600"/>
              </a:spcAft>
            </a:pPr>
            <a:r>
              <a:rPr lang="en-US" b="0" i="0" dirty="0">
                <a:effectLst/>
                <a:latin typeface="-apple-system"/>
              </a:rPr>
              <a:t>It matches rows between tables based on column values.</a:t>
            </a:r>
          </a:p>
          <a:p>
            <a:pPr marL="800100" lvl="1">
              <a:spcBef>
                <a:spcPts val="600"/>
              </a:spcBef>
              <a:spcAft>
                <a:spcPts val="600"/>
              </a:spcAft>
            </a:pPr>
            <a:r>
              <a:rPr lang="en-US" b="0" i="0" dirty="0">
                <a:effectLst/>
                <a:latin typeface="-apple-system"/>
              </a:rPr>
              <a:t>This connects related data across tables.</a:t>
            </a:r>
          </a:p>
          <a:p>
            <a:pPr marL="0" indent="0">
              <a:spcBef>
                <a:spcPts val="600"/>
              </a:spcBef>
              <a:spcAft>
                <a:spcPts val="600"/>
              </a:spcAft>
              <a:buNone/>
            </a:pPr>
            <a:r>
              <a:rPr lang="en-US" b="1" i="0" dirty="0">
                <a:effectLst/>
                <a:latin typeface="-apple-system"/>
              </a:rPr>
              <a:t>Key Things to Know:</a:t>
            </a:r>
            <a:endParaRPr lang="en-US" b="0" i="0" dirty="0">
              <a:effectLst/>
              <a:latin typeface="-apple-system"/>
            </a:endParaRPr>
          </a:p>
          <a:p>
            <a:pPr lvl="1">
              <a:spcBef>
                <a:spcPts val="600"/>
              </a:spcBef>
              <a:spcAft>
                <a:spcPts val="600"/>
              </a:spcAft>
            </a:pPr>
            <a:r>
              <a:rPr lang="en-US" b="0" i="0" dirty="0">
                <a:effectLst/>
                <a:latin typeface="-apple-system"/>
              </a:rPr>
              <a:t>Essential component of table joining.</a:t>
            </a:r>
          </a:p>
          <a:p>
            <a:pPr lvl="1">
              <a:spcBef>
                <a:spcPts val="600"/>
              </a:spcBef>
              <a:spcAft>
                <a:spcPts val="600"/>
              </a:spcAft>
            </a:pPr>
            <a:r>
              <a:rPr lang="en-US" b="0" i="0" dirty="0">
                <a:effectLst/>
                <a:latin typeface="-apple-system"/>
              </a:rPr>
              <a:t>Basis for linking and analyzing related table data.</a:t>
            </a:r>
          </a:p>
          <a:p>
            <a:pPr lvl="1">
              <a:spcBef>
                <a:spcPts val="600"/>
              </a:spcBef>
              <a:spcAft>
                <a:spcPts val="600"/>
              </a:spcAft>
            </a:pPr>
            <a:r>
              <a:rPr lang="en-US" b="0" i="0" dirty="0">
                <a:effectLst/>
                <a:latin typeface="-apple-system"/>
              </a:rPr>
              <a:t>Filters query results based on defined relationships.</a:t>
            </a:r>
          </a:p>
          <a:p>
            <a:pPr lvl="1">
              <a:spcBef>
                <a:spcPts val="600"/>
              </a:spcBef>
              <a:spcAft>
                <a:spcPts val="600"/>
              </a:spcAft>
            </a:pPr>
            <a:r>
              <a:rPr lang="en-US" b="0" i="0" dirty="0">
                <a:effectLst/>
                <a:latin typeface="-apple-system"/>
              </a:rPr>
              <a:t>Typically compare key columns like ID fields.</a:t>
            </a:r>
          </a:p>
          <a:p>
            <a:pPr marL="0"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1678641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a:t>
            </a:r>
            <a:r>
              <a:rPr lang="en-US" b="1" dirty="0">
                <a:latin typeface="-apple-system"/>
              </a:rPr>
              <a:t> </a:t>
            </a:r>
            <a:r>
              <a:rPr lang="en-US" b="1" dirty="0"/>
              <a:t>Conditions</a:t>
            </a:r>
            <a:r>
              <a:rPr lang="en-US" b="1" dirty="0">
                <a:latin typeface="-apple-system"/>
              </a:rPr>
              <a:t> </a:t>
            </a:r>
            <a:r>
              <a:rPr lang="en-US" b="1" dirty="0"/>
              <a:t>Related</a:t>
            </a:r>
            <a:r>
              <a:rPr lang="en-US" b="1" dirty="0">
                <a:latin typeface="-apple-system"/>
              </a:rPr>
              <a:t> </a:t>
            </a:r>
            <a:r>
              <a:rPr lang="en-US" b="1" dirty="0"/>
              <a:t>to</a:t>
            </a:r>
            <a:r>
              <a:rPr lang="en-US" b="1" dirty="0">
                <a:latin typeface="-apple-system"/>
              </a:rPr>
              <a:t> </a:t>
            </a:r>
            <a:r>
              <a:rPr lang="en-US" b="1" dirty="0"/>
              <a:t>Table</a:t>
            </a:r>
            <a:r>
              <a:rPr lang="en-US" b="1" dirty="0">
                <a:latin typeface="-apple-system"/>
              </a:rPr>
              <a:t> </a:t>
            </a:r>
            <a:r>
              <a:rPr lang="en-US" b="1" dirty="0"/>
              <a:t>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Typical Join Condition:</a:t>
            </a:r>
            <a:endParaRPr lang="en-US" b="0" i="0" dirty="0">
              <a:effectLst/>
              <a:latin typeface="-apple-system"/>
            </a:endParaRPr>
          </a:p>
          <a:p>
            <a:pPr lvl="1">
              <a:spcBef>
                <a:spcPts val="600"/>
              </a:spcBef>
              <a:spcAft>
                <a:spcPts val="600"/>
              </a:spcAft>
            </a:pPr>
            <a:r>
              <a:rPr lang="en-US" b="0" i="0" dirty="0">
                <a:effectLst/>
                <a:latin typeface="-apple-system"/>
              </a:rPr>
              <a:t>ON </a:t>
            </a:r>
            <a:r>
              <a:rPr lang="en-US" b="0" i="0" dirty="0" err="1">
                <a:effectLst/>
                <a:latin typeface="-apple-system"/>
              </a:rPr>
              <a:t>Customers.CustomerID</a:t>
            </a:r>
            <a:r>
              <a:rPr lang="en-US" b="0" i="0" dirty="0">
                <a:effectLst/>
                <a:latin typeface="-apple-system"/>
              </a:rPr>
              <a:t> = </a:t>
            </a:r>
            <a:r>
              <a:rPr lang="en-US" b="0" i="0" dirty="0" err="1">
                <a:effectLst/>
                <a:latin typeface="-apple-system"/>
              </a:rPr>
              <a:t>Orders.CustomerID</a:t>
            </a:r>
            <a:endParaRPr lang="en-US" b="0" i="0" dirty="0">
              <a:effectLst/>
              <a:latin typeface="-apple-system"/>
            </a:endParaRPr>
          </a:p>
          <a:p>
            <a:pPr marL="0" indent="0">
              <a:spcBef>
                <a:spcPts val="600"/>
              </a:spcBef>
              <a:spcAft>
                <a:spcPts val="600"/>
              </a:spcAft>
              <a:buNone/>
            </a:pPr>
            <a:r>
              <a:rPr lang="en-US" b="1" i="0" dirty="0">
                <a:effectLst/>
                <a:latin typeface="-apple-system"/>
              </a:rPr>
              <a:t>Relating Table Data via Keys:</a:t>
            </a:r>
            <a:endParaRPr lang="en-US" b="0" i="0" dirty="0">
              <a:effectLst/>
              <a:latin typeface="-apple-system"/>
            </a:endParaRPr>
          </a:p>
          <a:p>
            <a:pPr lvl="1">
              <a:spcBef>
                <a:spcPts val="600"/>
              </a:spcBef>
              <a:spcAft>
                <a:spcPts val="600"/>
              </a:spcAft>
            </a:pPr>
            <a:r>
              <a:rPr lang="en-US" b="0" i="0" dirty="0">
                <a:effectLst/>
                <a:latin typeface="-apple-system"/>
              </a:rPr>
              <a:t>Common for standardized relationships.</a:t>
            </a:r>
          </a:p>
          <a:p>
            <a:pPr lvl="1">
              <a:spcBef>
                <a:spcPts val="600"/>
              </a:spcBef>
              <a:spcAft>
                <a:spcPts val="600"/>
              </a:spcAft>
            </a:pPr>
            <a:r>
              <a:rPr lang="en-US" b="0" i="0" dirty="0">
                <a:effectLst/>
                <a:latin typeface="-apple-system"/>
              </a:rPr>
              <a:t>Links core table entities like customers to transactions.</a:t>
            </a:r>
          </a:p>
          <a:p>
            <a:pPr marL="0" indent="0">
              <a:spcBef>
                <a:spcPts val="600"/>
              </a:spcBef>
              <a:spcAft>
                <a:spcPts val="600"/>
              </a:spcAft>
              <a:buNone/>
            </a:pPr>
            <a:r>
              <a:rPr lang="en-US" b="1" i="0" dirty="0">
                <a:effectLst/>
                <a:latin typeface="-apple-system"/>
              </a:rPr>
              <a:t>Why Match on Keys?</a:t>
            </a:r>
            <a:endParaRPr lang="en-US" b="0" i="0" dirty="0">
              <a:effectLst/>
              <a:latin typeface="-apple-system"/>
            </a:endParaRPr>
          </a:p>
          <a:p>
            <a:pPr lvl="1">
              <a:spcBef>
                <a:spcPts val="600"/>
              </a:spcBef>
              <a:spcAft>
                <a:spcPts val="600"/>
              </a:spcAft>
            </a:pPr>
            <a:r>
              <a:rPr lang="en-US" b="0" i="0" dirty="0">
                <a:effectLst/>
                <a:latin typeface="-apple-system"/>
              </a:rPr>
              <a:t>Simplifies data relationships.</a:t>
            </a:r>
          </a:p>
          <a:p>
            <a:pPr lvl="1">
              <a:spcBef>
                <a:spcPts val="600"/>
              </a:spcBef>
              <a:spcAft>
                <a:spcPts val="600"/>
              </a:spcAft>
            </a:pPr>
            <a:r>
              <a:rPr lang="en-US" b="0" i="0" dirty="0">
                <a:effectLst/>
                <a:latin typeface="-apple-system"/>
              </a:rPr>
              <a:t>Ensures data integrity.</a:t>
            </a:r>
          </a:p>
          <a:p>
            <a:pPr lvl="1">
              <a:spcBef>
                <a:spcPts val="600"/>
              </a:spcBef>
              <a:spcAft>
                <a:spcPts val="600"/>
              </a:spcAft>
            </a:pPr>
            <a:r>
              <a:rPr lang="en-US" b="0" i="0" dirty="0">
                <a:effectLst/>
                <a:latin typeface="-apple-system"/>
              </a:rPr>
              <a:t>Enhances query performance.</a:t>
            </a:r>
          </a:p>
          <a:p>
            <a:pPr lvl="1">
              <a:spcBef>
                <a:spcPts val="0"/>
              </a:spcBef>
            </a:pPr>
            <a:endParaRPr lang="en-US" b="0" i="0" dirty="0">
              <a:solidFill>
                <a:srgbClr val="1C1917"/>
              </a:solidFill>
              <a:effectLst/>
              <a:latin typeface="-apple-system"/>
            </a:endParaRPr>
          </a:p>
        </p:txBody>
      </p:sp>
    </p:spTree>
    <p:extLst>
      <p:ext uri="{BB962C8B-B14F-4D97-AF65-F5344CB8AC3E}">
        <p14:creationId xmlns:p14="http://schemas.microsoft.com/office/powerpoint/2010/main" val="4077071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66DC-ED8B-65F4-1D9A-0D1487046854}"/>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105C4330-E004-32FB-F55C-11F3115EC34D}"/>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85D857E6-367D-40DD-B159-583D5CF25854}"/>
              </a:ext>
            </a:extLst>
          </p:cNvPr>
          <p:cNvSpPr>
            <a:spLocks noGrp="1"/>
          </p:cNvSpPr>
          <p:nvPr>
            <p:ph type="title"/>
          </p:nvPr>
        </p:nvSpPr>
        <p:spPr>
          <a:xfrm>
            <a:off x="457200" y="119939"/>
            <a:ext cx="8229600" cy="428312"/>
          </a:xfrm>
        </p:spPr>
        <p:txBody>
          <a:bodyPr/>
          <a:lstStyle/>
          <a:p>
            <a:r>
              <a:rPr lang="en-US" b="1" dirty="0"/>
              <a:t>Join</a:t>
            </a:r>
            <a:r>
              <a:rPr lang="en-US" b="1" dirty="0">
                <a:latin typeface="-apple-system"/>
              </a:rPr>
              <a:t> </a:t>
            </a:r>
            <a:r>
              <a:rPr lang="en-US" b="1" dirty="0"/>
              <a:t>Conditions</a:t>
            </a:r>
            <a:r>
              <a:rPr lang="en-US" b="1" dirty="0">
                <a:latin typeface="-apple-system"/>
              </a:rPr>
              <a:t> </a:t>
            </a:r>
            <a:r>
              <a:rPr lang="en-US" b="1" dirty="0"/>
              <a:t>Related</a:t>
            </a:r>
            <a:r>
              <a:rPr lang="en-US" b="1" dirty="0">
                <a:latin typeface="-apple-system"/>
              </a:rPr>
              <a:t> </a:t>
            </a:r>
            <a:r>
              <a:rPr lang="en-US" b="1" dirty="0"/>
              <a:t>to</a:t>
            </a:r>
            <a:r>
              <a:rPr lang="en-US" b="1" dirty="0">
                <a:latin typeface="-apple-system"/>
              </a:rPr>
              <a:t> </a:t>
            </a:r>
            <a:r>
              <a:rPr lang="en-US" b="1" dirty="0"/>
              <a:t>Table</a:t>
            </a:r>
            <a:r>
              <a:rPr lang="en-US" b="1" dirty="0">
                <a:latin typeface="-apple-system"/>
              </a:rPr>
              <a:t> </a:t>
            </a:r>
            <a:r>
              <a:rPr lang="en-US" b="1" dirty="0"/>
              <a:t>Data</a:t>
            </a:r>
          </a:p>
        </p:txBody>
      </p:sp>
      <p:sp>
        <p:nvSpPr>
          <p:cNvPr id="7" name="Content Placeholder 6">
            <a:extLst>
              <a:ext uri="{FF2B5EF4-FFF2-40B4-BE49-F238E27FC236}">
                <a16:creationId xmlns:a16="http://schemas.microsoft.com/office/drawing/2014/main" id="{CBE4BBC9-6C86-A13C-1EA2-8C7CC4E35ABE}"/>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Keys in Databases:</a:t>
            </a:r>
            <a:endParaRPr lang="en-US" b="0" i="0" dirty="0">
              <a:effectLst/>
              <a:latin typeface="-apple-system"/>
            </a:endParaRPr>
          </a:p>
          <a:p>
            <a:pPr marL="742950" lvl="1" indent="-285750" algn="l">
              <a:spcBef>
                <a:spcPts val="600"/>
              </a:spcBef>
              <a:spcAft>
                <a:spcPts val="1200"/>
              </a:spcAft>
              <a:buFont typeface="Arial" panose="020B0604020202020204" pitchFamily="34" charset="0"/>
              <a:buChar char="•"/>
            </a:pPr>
            <a:r>
              <a:rPr lang="en-US" b="0" i="0" dirty="0">
                <a:effectLst/>
                <a:latin typeface="-apple-system"/>
              </a:rPr>
              <a:t>Keys uniquely identify records within a table.</a:t>
            </a:r>
          </a:p>
          <a:p>
            <a:pPr marL="742950" lvl="1" indent="-285750" algn="l">
              <a:spcBef>
                <a:spcPts val="600"/>
              </a:spcBef>
              <a:spcAft>
                <a:spcPts val="1200"/>
              </a:spcAft>
              <a:buFont typeface="Arial" panose="020B0604020202020204" pitchFamily="34" charset="0"/>
              <a:buChar char="•"/>
            </a:pPr>
            <a:r>
              <a:rPr lang="en-US" b="0" i="0" dirty="0">
                <a:effectLst/>
                <a:latin typeface="-apple-system"/>
              </a:rPr>
              <a:t>Primary keys are essential for record uniqueness.</a:t>
            </a:r>
          </a:p>
          <a:p>
            <a:pPr marL="742950" lvl="1" indent="-285750" algn="l">
              <a:spcBef>
                <a:spcPts val="600"/>
              </a:spcBef>
              <a:spcAft>
                <a:spcPts val="1200"/>
              </a:spcAft>
              <a:buFont typeface="Arial" panose="020B0604020202020204" pitchFamily="34" charset="0"/>
              <a:buChar char="•"/>
            </a:pPr>
            <a:r>
              <a:rPr lang="en-US" b="0" i="0" dirty="0">
                <a:effectLst/>
                <a:latin typeface="-apple-system"/>
              </a:rPr>
              <a:t>Foreign keys establish relationships between tables.</a:t>
            </a:r>
          </a:p>
          <a:p>
            <a:pPr marL="0" indent="0" algn="l">
              <a:spcBef>
                <a:spcPts val="600"/>
              </a:spcBef>
              <a:spcAft>
                <a:spcPts val="1200"/>
              </a:spcAft>
              <a:buNone/>
            </a:pPr>
            <a:r>
              <a:rPr lang="en-US" b="1" i="0" dirty="0">
                <a:effectLst/>
                <a:latin typeface="-apple-system"/>
              </a:rPr>
              <a:t>Entity-Relationship Diagrams (ERD):</a:t>
            </a:r>
            <a:endParaRPr lang="en-US" b="0" i="0" dirty="0">
              <a:effectLst/>
              <a:latin typeface="-apple-system"/>
            </a:endParaRPr>
          </a:p>
          <a:p>
            <a:pPr marL="742950" lvl="1" indent="-285750" algn="l">
              <a:spcBef>
                <a:spcPts val="600"/>
              </a:spcBef>
              <a:spcAft>
                <a:spcPts val="1200"/>
              </a:spcAft>
              <a:buFont typeface="Arial" panose="020B0604020202020204" pitchFamily="34" charset="0"/>
              <a:buChar char="•"/>
            </a:pPr>
            <a:r>
              <a:rPr lang="en-US" b="0" i="0" dirty="0">
                <a:effectLst/>
                <a:latin typeface="-apple-system"/>
              </a:rPr>
              <a:t>Visual representation of a database's structure.</a:t>
            </a:r>
          </a:p>
          <a:p>
            <a:pPr marL="742950" lvl="1" indent="-285750" algn="l">
              <a:spcBef>
                <a:spcPts val="600"/>
              </a:spcBef>
              <a:spcAft>
                <a:spcPts val="1200"/>
              </a:spcAft>
              <a:buFont typeface="Arial" panose="020B0604020202020204" pitchFamily="34" charset="0"/>
              <a:buChar char="•"/>
            </a:pPr>
            <a:r>
              <a:rPr lang="en-US" b="0" i="0" dirty="0">
                <a:effectLst/>
                <a:latin typeface="-apple-system"/>
              </a:rPr>
              <a:t>Depicts tables, keys, and relationships.</a:t>
            </a:r>
          </a:p>
          <a:p>
            <a:pPr marL="742950" lvl="1" indent="-285750" algn="l">
              <a:spcBef>
                <a:spcPts val="600"/>
              </a:spcBef>
              <a:spcAft>
                <a:spcPts val="1200"/>
              </a:spcAft>
              <a:buFont typeface="Arial" panose="020B0604020202020204" pitchFamily="34" charset="0"/>
              <a:buChar char="•"/>
            </a:pPr>
            <a:r>
              <a:rPr lang="en-US" b="0" i="0" dirty="0">
                <a:effectLst/>
                <a:latin typeface="-apple-system"/>
              </a:rPr>
              <a:t>Crucial tool for database design and understanding.</a:t>
            </a:r>
          </a:p>
          <a:p>
            <a:pPr lvl="1">
              <a:spcBef>
                <a:spcPts val="0"/>
              </a:spcBef>
            </a:pPr>
            <a:endParaRPr lang="en-US" b="0" i="0" dirty="0">
              <a:solidFill>
                <a:srgbClr val="1C1917"/>
              </a:solidFill>
              <a:effectLst/>
              <a:latin typeface="-apple-system"/>
            </a:endParaRPr>
          </a:p>
        </p:txBody>
      </p:sp>
    </p:spTree>
    <p:extLst>
      <p:ext uri="{BB962C8B-B14F-4D97-AF65-F5344CB8AC3E}">
        <p14:creationId xmlns:p14="http://schemas.microsoft.com/office/powerpoint/2010/main" val="3291350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F556F-5980-CE56-AF99-C923481E0AB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7746BD7-238B-6CD6-61D0-F091CC2C1590}"/>
              </a:ext>
            </a:extLst>
          </p:cNvPr>
          <p:cNvSpPr>
            <a:spLocks noGrp="1"/>
          </p:cNvSpPr>
          <p:nvPr>
            <p:ph type="title"/>
          </p:nvPr>
        </p:nvSpPr>
        <p:spPr>
          <a:xfrm>
            <a:off x="457200" y="166354"/>
            <a:ext cx="8229600" cy="428312"/>
          </a:xfrm>
        </p:spPr>
        <p:txBody>
          <a:bodyPr>
            <a:normAutofit/>
          </a:bodyPr>
          <a:lstStyle/>
          <a:p>
            <a:pPr>
              <a:lnSpc>
                <a:spcPct val="90000"/>
              </a:lnSpc>
            </a:pPr>
            <a:r>
              <a:rPr lang="en-US" b="1" dirty="0"/>
              <a:t>Join</a:t>
            </a:r>
            <a:r>
              <a:rPr lang="en-US" b="1" dirty="0">
                <a:latin typeface="-apple-system"/>
              </a:rPr>
              <a:t> </a:t>
            </a:r>
            <a:r>
              <a:rPr lang="en-US" b="1" dirty="0"/>
              <a:t>Conditions</a:t>
            </a:r>
            <a:r>
              <a:rPr lang="en-US" b="1" dirty="0">
                <a:latin typeface="-apple-system"/>
              </a:rPr>
              <a:t> </a:t>
            </a:r>
            <a:r>
              <a:rPr lang="en-US" b="1" dirty="0"/>
              <a:t>Related</a:t>
            </a:r>
            <a:r>
              <a:rPr lang="en-US" b="1" dirty="0">
                <a:latin typeface="-apple-system"/>
              </a:rPr>
              <a:t> </a:t>
            </a:r>
            <a:r>
              <a:rPr lang="en-US" b="1" dirty="0"/>
              <a:t>to</a:t>
            </a:r>
            <a:r>
              <a:rPr lang="en-US" b="1" dirty="0">
                <a:latin typeface="-apple-system"/>
              </a:rPr>
              <a:t> </a:t>
            </a:r>
            <a:r>
              <a:rPr lang="en-US" b="1" dirty="0"/>
              <a:t>Table</a:t>
            </a:r>
            <a:r>
              <a:rPr lang="en-US" b="1" dirty="0">
                <a:latin typeface="-apple-system"/>
              </a:rPr>
              <a:t> </a:t>
            </a:r>
            <a:r>
              <a:rPr lang="en-US" b="1" dirty="0"/>
              <a:t>Data</a:t>
            </a:r>
          </a:p>
        </p:txBody>
      </p:sp>
      <p:pic>
        <p:nvPicPr>
          <p:cNvPr id="1026" name="Picture 2" descr="Data Modeling: Entity-Relationship Diagram (ER Diagram)">
            <a:extLst>
              <a:ext uri="{FF2B5EF4-FFF2-40B4-BE49-F238E27FC236}">
                <a16:creationId xmlns:a16="http://schemas.microsoft.com/office/drawing/2014/main" id="{432F8AB2-A751-50E2-3068-B316505EE9E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17639" y="1266084"/>
            <a:ext cx="7908721" cy="4666144"/>
          </a:xfrm>
          <a:prstGeom prst="rect">
            <a:avLst/>
          </a:prstGeom>
          <a:solidFill>
            <a:srgbClr val="FFFFFF"/>
          </a:solidFill>
        </p:spPr>
      </p:pic>
      <p:sp>
        <p:nvSpPr>
          <p:cNvPr id="8" name="Subtitle 2">
            <a:extLst>
              <a:ext uri="{FF2B5EF4-FFF2-40B4-BE49-F238E27FC236}">
                <a16:creationId xmlns:a16="http://schemas.microsoft.com/office/drawing/2014/main" id="{C25B9957-9A0D-6C7E-6CA0-26CA77480EF4}"/>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Tree>
    <p:extLst>
      <p:ext uri="{BB962C8B-B14F-4D97-AF65-F5344CB8AC3E}">
        <p14:creationId xmlns:p14="http://schemas.microsoft.com/office/powerpoint/2010/main" val="1973716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36049-504C-6762-7044-BF03FC98BDD7}"/>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7F7BDAB4-5B46-6BD2-09C4-D5599444A930}"/>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34A92FDE-E9EA-F055-3CFC-04F9303EBC68}"/>
              </a:ext>
            </a:extLst>
          </p:cNvPr>
          <p:cNvSpPr>
            <a:spLocks noGrp="1"/>
          </p:cNvSpPr>
          <p:nvPr>
            <p:ph type="title"/>
          </p:nvPr>
        </p:nvSpPr>
        <p:spPr>
          <a:xfrm>
            <a:off x="400050" y="119939"/>
            <a:ext cx="8229600" cy="428312"/>
          </a:xfrm>
        </p:spPr>
        <p:txBody>
          <a:bodyPr/>
          <a:lstStyle/>
          <a:p>
            <a:r>
              <a:rPr lang="en-US" b="1" dirty="0"/>
              <a:t>Summary</a:t>
            </a:r>
          </a:p>
        </p:txBody>
      </p:sp>
      <p:sp>
        <p:nvSpPr>
          <p:cNvPr id="7" name="Content Placeholder 6">
            <a:extLst>
              <a:ext uri="{FF2B5EF4-FFF2-40B4-BE49-F238E27FC236}">
                <a16:creationId xmlns:a16="http://schemas.microsoft.com/office/drawing/2014/main" id="{B8E1F8F4-0CE2-470C-9A81-77B295D591BF}"/>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Mastering SQL Joins:</a:t>
            </a:r>
          </a:p>
          <a:p>
            <a:pPr lvl="1">
              <a:spcBef>
                <a:spcPts val="600"/>
              </a:spcBef>
              <a:spcAft>
                <a:spcPts val="1200"/>
              </a:spcAft>
            </a:pPr>
            <a:r>
              <a:rPr lang="en-US" i="0" dirty="0">
                <a:effectLst/>
                <a:latin typeface="-apple-system"/>
              </a:rPr>
              <a:t>SQL JOINs allow combining data from multiple tables.</a:t>
            </a:r>
          </a:p>
          <a:p>
            <a:pPr lvl="1">
              <a:spcBef>
                <a:spcPts val="600"/>
              </a:spcBef>
              <a:spcAft>
                <a:spcPts val="1200"/>
              </a:spcAft>
            </a:pPr>
            <a:r>
              <a:rPr lang="en-US" i="0" dirty="0">
                <a:effectLst/>
                <a:latin typeface="-apple-system"/>
              </a:rPr>
              <a:t>LEFT vs. RIGHT JOIN: LEFT JOIN is used 95% of the time; RIGHT JOIN may be useful in specific cases.</a:t>
            </a:r>
          </a:p>
          <a:p>
            <a:pPr lvl="1">
              <a:spcBef>
                <a:spcPts val="600"/>
              </a:spcBef>
              <a:spcAft>
                <a:spcPts val="1200"/>
              </a:spcAft>
            </a:pPr>
            <a:r>
              <a:rPr lang="en-US" i="0" dirty="0">
                <a:effectLst/>
                <a:latin typeface="-apple-system"/>
              </a:rPr>
              <a:t>Choose the right JOIN based on your data relationships and query requirements.</a:t>
            </a:r>
          </a:p>
          <a:p>
            <a:pPr lvl="1">
              <a:spcBef>
                <a:spcPts val="0"/>
              </a:spcBef>
            </a:pPr>
            <a:endParaRPr lang="en-US" b="0" i="0" dirty="0">
              <a:solidFill>
                <a:srgbClr val="1C1917"/>
              </a:solidFill>
              <a:effectLst/>
              <a:latin typeface="-apple-system"/>
            </a:endParaRPr>
          </a:p>
        </p:txBody>
      </p:sp>
    </p:spTree>
    <p:extLst>
      <p:ext uri="{BB962C8B-B14F-4D97-AF65-F5344CB8AC3E}">
        <p14:creationId xmlns:p14="http://schemas.microsoft.com/office/powerpoint/2010/main" val="646585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Hands On Example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buNone/>
            </a:pPr>
            <a:r>
              <a:rPr lang="en-US" b="1" dirty="0">
                <a:latin typeface="-apple-system"/>
              </a:rPr>
              <a:t>U</a:t>
            </a:r>
            <a:r>
              <a:rPr lang="en-US" b="1" i="0" dirty="0">
                <a:effectLst/>
                <a:latin typeface="-apple-system"/>
              </a:rPr>
              <a:t>sing the AdventureWorks2012 Database</a:t>
            </a:r>
          </a:p>
          <a:p>
            <a:pPr lvl="1"/>
            <a:r>
              <a:rPr lang="en-US" dirty="0">
                <a:latin typeface="-apple-system"/>
              </a:rPr>
              <a:t>Please open up SSMS</a:t>
            </a:r>
          </a:p>
          <a:p>
            <a:pPr lvl="1"/>
            <a:r>
              <a:rPr lang="en-US" b="0" i="0" dirty="0">
                <a:effectLst/>
                <a:latin typeface="-apple-system"/>
              </a:rPr>
              <a:t>Connect to BISS</a:t>
            </a:r>
          </a:p>
          <a:p>
            <a:pPr lvl="2"/>
            <a:r>
              <a:rPr lang="en-US" b="0" i="0" dirty="0">
                <a:effectLst/>
                <a:latin typeface="-apple-system"/>
              </a:rPr>
              <a:t>Server = mss-p1-biss-01</a:t>
            </a:r>
          </a:p>
          <a:p>
            <a:pPr marL="0" indent="0">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p:txBody>
      </p:sp>
      <p:pic>
        <p:nvPicPr>
          <p:cNvPr id="2" name="Picture 1">
            <a:extLst>
              <a:ext uri="{FF2B5EF4-FFF2-40B4-BE49-F238E27FC236}">
                <a16:creationId xmlns:a16="http://schemas.microsoft.com/office/drawing/2014/main" id="{7C73B60A-9D72-9725-CF53-6F536A38C53C}"/>
              </a:ext>
            </a:extLst>
          </p:cNvPr>
          <p:cNvPicPr>
            <a:picLocks noChangeAspect="1"/>
          </p:cNvPicPr>
          <p:nvPr/>
        </p:nvPicPr>
        <p:blipFill>
          <a:blip r:embed="rId3"/>
          <a:stretch>
            <a:fillRect/>
          </a:stretch>
        </p:blipFill>
        <p:spPr>
          <a:xfrm>
            <a:off x="1918612" y="2866510"/>
            <a:ext cx="5260267" cy="3469538"/>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146600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Hands On Examples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buNone/>
            </a:pPr>
            <a:r>
              <a:rPr lang="en-US" b="0" i="0" dirty="0">
                <a:effectLst/>
                <a:latin typeface="-apple-system"/>
              </a:rPr>
              <a:t>Click File -&gt; Open -&gt; File</a:t>
            </a:r>
          </a:p>
          <a:p>
            <a:endParaRPr lang="en-US" b="0" i="0" dirty="0">
              <a:solidFill>
                <a:srgbClr val="24292F"/>
              </a:solidFill>
              <a:effectLst/>
              <a:latin typeface="-apple-system"/>
            </a:endParaRPr>
          </a:p>
          <a:p>
            <a:pPr lvl="1"/>
            <a:endParaRPr lang="en-US" b="0" i="0" dirty="0">
              <a:solidFill>
                <a:srgbClr val="24292F"/>
              </a:solidFill>
              <a:effectLst/>
              <a:latin typeface="-apple-system"/>
            </a:endParaRPr>
          </a:p>
          <a:p>
            <a:pPr marL="0" indent="0">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p:txBody>
      </p:sp>
      <p:pic>
        <p:nvPicPr>
          <p:cNvPr id="4" name="Picture 3">
            <a:extLst>
              <a:ext uri="{FF2B5EF4-FFF2-40B4-BE49-F238E27FC236}">
                <a16:creationId xmlns:a16="http://schemas.microsoft.com/office/drawing/2014/main" id="{9913EA44-DE34-7A79-B7FD-95E417CE2AD5}"/>
              </a:ext>
            </a:extLst>
          </p:cNvPr>
          <p:cNvPicPr>
            <a:picLocks noChangeAspect="1"/>
          </p:cNvPicPr>
          <p:nvPr/>
        </p:nvPicPr>
        <p:blipFill>
          <a:blip r:embed="rId3"/>
          <a:stretch>
            <a:fillRect/>
          </a:stretch>
        </p:blipFill>
        <p:spPr>
          <a:xfrm>
            <a:off x="1363762" y="2084652"/>
            <a:ext cx="6193146" cy="3605436"/>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1451264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Hands On Examples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buNone/>
            </a:pPr>
            <a:r>
              <a:rPr lang="en-US" b="0" i="0" dirty="0">
                <a:effectLst/>
                <a:latin typeface="-apple-system"/>
              </a:rPr>
              <a:t>Open the SQL Day </a:t>
            </a:r>
            <a:r>
              <a:rPr lang="en-US" dirty="0">
                <a:latin typeface="-apple-system"/>
              </a:rPr>
              <a:t>4</a:t>
            </a:r>
            <a:r>
              <a:rPr lang="en-US" b="0" i="0" dirty="0">
                <a:effectLst/>
                <a:latin typeface="-apple-system"/>
              </a:rPr>
              <a:t> Joins Guided </a:t>
            </a:r>
            <a:r>
              <a:rPr lang="en-US" b="0" i="0" dirty="0" err="1">
                <a:effectLst/>
                <a:latin typeface="-apple-system"/>
              </a:rPr>
              <a:t>Script.sql</a:t>
            </a:r>
            <a:r>
              <a:rPr lang="en-US" b="0" i="0" dirty="0">
                <a:effectLst/>
                <a:latin typeface="-apple-system"/>
              </a:rPr>
              <a:t> file </a:t>
            </a:r>
          </a:p>
          <a:p>
            <a:pPr marL="0" indent="0">
              <a:buNone/>
            </a:pPr>
            <a:endParaRPr lang="en-US" dirty="0">
              <a:solidFill>
                <a:srgbClr val="24292F"/>
              </a:solidFill>
              <a:latin typeface="-apple-system"/>
            </a:endParaRPr>
          </a:p>
          <a:p>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b="0" i="0" dirty="0">
              <a:solidFill>
                <a:srgbClr val="24292F"/>
              </a:solidFill>
              <a:effectLst/>
              <a:latin typeface="-apple-system"/>
            </a:endParaRPr>
          </a:p>
          <a:p>
            <a:pPr lvl="1"/>
            <a:endParaRPr lang="en-US" b="0" i="0" dirty="0">
              <a:solidFill>
                <a:srgbClr val="24292F"/>
              </a:solidFill>
              <a:effectLst/>
              <a:latin typeface="-apple-system"/>
            </a:endParaRPr>
          </a:p>
          <a:p>
            <a:pPr marL="0" indent="0">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p:txBody>
      </p:sp>
      <p:pic>
        <p:nvPicPr>
          <p:cNvPr id="2" name="Picture 1">
            <a:extLst>
              <a:ext uri="{FF2B5EF4-FFF2-40B4-BE49-F238E27FC236}">
                <a16:creationId xmlns:a16="http://schemas.microsoft.com/office/drawing/2014/main" id="{203BF16A-2184-581B-0E28-4ED81CBB612F}"/>
              </a:ext>
            </a:extLst>
          </p:cNvPr>
          <p:cNvPicPr>
            <a:picLocks noChangeAspect="1"/>
          </p:cNvPicPr>
          <p:nvPr/>
        </p:nvPicPr>
        <p:blipFill>
          <a:blip r:embed="rId3"/>
          <a:stretch>
            <a:fillRect/>
          </a:stretch>
        </p:blipFill>
        <p:spPr>
          <a:xfrm>
            <a:off x="1699622" y="2073393"/>
            <a:ext cx="4557713" cy="3066569"/>
          </a:xfrm>
          <a:prstGeom prst="rect">
            <a:avLst/>
          </a:prstGeom>
          <a:ln w="12700" cap="sq">
            <a:solidFill>
              <a:schemeClr val="tx1">
                <a:lumMod val="50000"/>
                <a:lumOff val="50000"/>
              </a:schemeClr>
            </a:solidFill>
            <a:prstDash val="solid"/>
            <a:miter lim="800000"/>
          </a:ln>
          <a:effectLst/>
        </p:spPr>
      </p:pic>
    </p:spTree>
    <p:extLst>
      <p:ext uri="{BB962C8B-B14F-4D97-AF65-F5344CB8AC3E}">
        <p14:creationId xmlns:p14="http://schemas.microsoft.com/office/powerpoint/2010/main" val="1833757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JOINs Combine Related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1200"/>
              </a:spcAft>
              <a:buNone/>
            </a:pPr>
            <a:r>
              <a:rPr lang="en-US" b="1" dirty="0">
                <a:latin typeface="-apple-system"/>
              </a:rPr>
              <a:t>SQL Joins:</a:t>
            </a:r>
          </a:p>
          <a:p>
            <a:pPr lvl="1">
              <a:spcBef>
                <a:spcPts val="600"/>
              </a:spcBef>
              <a:spcAft>
                <a:spcPts val="1200"/>
              </a:spcAft>
            </a:pPr>
            <a:r>
              <a:rPr lang="en-US" dirty="0">
                <a:latin typeface="-apple-system"/>
              </a:rPr>
              <a:t>Combine data from different tables into a single result.</a:t>
            </a:r>
          </a:p>
          <a:p>
            <a:pPr lvl="1">
              <a:spcBef>
                <a:spcPts val="600"/>
              </a:spcBef>
              <a:spcAft>
                <a:spcPts val="1200"/>
              </a:spcAft>
            </a:pPr>
            <a:r>
              <a:rPr lang="en-US" dirty="0">
                <a:latin typeface="-apple-system"/>
              </a:rPr>
              <a:t>Find matching rows in tables based on shared columns, like IDs.</a:t>
            </a:r>
          </a:p>
          <a:p>
            <a:pPr lvl="1">
              <a:spcBef>
                <a:spcPts val="600"/>
              </a:spcBef>
              <a:spcAft>
                <a:spcPts val="1200"/>
              </a:spcAft>
            </a:pPr>
            <a:r>
              <a:rPr lang="en-US" dirty="0">
                <a:latin typeface="-apple-system"/>
              </a:rPr>
              <a:t>Are crucial for working with multiple tables effectively.</a:t>
            </a:r>
          </a:p>
          <a:p>
            <a:pPr lvl="1">
              <a:spcBef>
                <a:spcPts val="600"/>
              </a:spcBef>
              <a:spcAft>
                <a:spcPts val="1200"/>
              </a:spcAft>
            </a:pPr>
            <a:r>
              <a:rPr lang="en-US" dirty="0">
                <a:latin typeface="-apple-system"/>
              </a:rPr>
              <a:t>Are used to build complex queries, reports, and data analysis.</a:t>
            </a:r>
          </a:p>
          <a:p>
            <a:pPr marL="457200" lvl="1"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833165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Best Practices:</a:t>
            </a:r>
          </a:p>
          <a:p>
            <a:pPr lvl="1">
              <a:spcBef>
                <a:spcPts val="600"/>
              </a:spcBef>
              <a:spcAft>
                <a:spcPts val="600"/>
              </a:spcAft>
            </a:pPr>
            <a:r>
              <a:rPr lang="en-US" b="0" i="0" dirty="0">
                <a:effectLst/>
                <a:latin typeface="-apple-system"/>
              </a:rPr>
              <a:t>Use aliases for easier coding</a:t>
            </a:r>
          </a:p>
          <a:p>
            <a:pPr lvl="1">
              <a:spcBef>
                <a:spcPts val="600"/>
              </a:spcBef>
              <a:spcAft>
                <a:spcPts val="600"/>
              </a:spcAft>
            </a:pPr>
            <a:r>
              <a:rPr lang="en-US" dirty="0">
                <a:latin typeface="-apple-system"/>
              </a:rPr>
              <a:t>Use LEFT JOIN every time</a:t>
            </a:r>
            <a:endParaRPr lang="en-US" b="0" i="0" dirty="0">
              <a:effectLst/>
              <a:latin typeface="-apple-system"/>
            </a:endParaRPr>
          </a:p>
          <a:p>
            <a:pPr lvl="1">
              <a:spcBef>
                <a:spcPts val="600"/>
              </a:spcBef>
              <a:spcAft>
                <a:spcPts val="600"/>
              </a:spcAft>
            </a:pPr>
            <a:r>
              <a:rPr lang="en-US" b="0" i="0" dirty="0">
                <a:effectLst/>
                <a:latin typeface="-apple-system"/>
              </a:rPr>
              <a:t>Aggregate and filter joined data</a:t>
            </a:r>
          </a:p>
          <a:p>
            <a:pPr lvl="1">
              <a:spcBef>
                <a:spcPts val="600"/>
              </a:spcBef>
              <a:spcAft>
                <a:spcPts val="600"/>
              </a:spcAft>
            </a:pPr>
            <a:r>
              <a:rPr lang="en-US" b="0" i="0" dirty="0">
                <a:effectLst/>
                <a:latin typeface="-apple-system"/>
              </a:rPr>
              <a:t>Optimize join order and performance</a:t>
            </a:r>
          </a:p>
          <a:p>
            <a:pPr marL="0" indent="0">
              <a:spcBef>
                <a:spcPts val="600"/>
              </a:spcBef>
              <a:spcAft>
                <a:spcPts val="600"/>
              </a:spcAft>
              <a:buNone/>
            </a:pPr>
            <a:r>
              <a:rPr lang="en-US" b="1" i="0" dirty="0">
                <a:effectLst/>
                <a:latin typeface="-apple-system"/>
              </a:rPr>
              <a:t>Purpose: </a:t>
            </a:r>
          </a:p>
          <a:p>
            <a:pPr lvl="1">
              <a:spcBef>
                <a:spcPts val="600"/>
              </a:spcBef>
              <a:spcAft>
                <a:spcPts val="600"/>
              </a:spcAft>
            </a:pPr>
            <a:r>
              <a:rPr lang="en-US" b="0" i="0" dirty="0">
                <a:effectLst/>
                <a:latin typeface="-apple-system"/>
              </a:rPr>
              <a:t>Joins deliver a foundation for many analytical tasks by interrelating data distributed across tables.</a:t>
            </a:r>
          </a:p>
          <a:p>
            <a:pPr lvl="2">
              <a:spcBef>
                <a:spcPts val="600"/>
              </a:spcBef>
              <a:spcAft>
                <a:spcPts val="600"/>
              </a:spcAft>
            </a:pPr>
            <a:r>
              <a:rPr lang="en-US" b="0" i="0" dirty="0">
                <a:effectLst/>
                <a:latin typeface="-apple-system"/>
              </a:rPr>
              <a:t>Careful construction and validation enables deriving maximum value</a:t>
            </a:r>
          </a:p>
          <a:p>
            <a:pPr marL="914400" lvl="2" indent="0">
              <a:buNone/>
            </a:pPr>
            <a:endParaRPr lang="en-US" i="0" dirty="0">
              <a:solidFill>
                <a:srgbClr val="1C1917"/>
              </a:solidFill>
              <a:effectLst/>
              <a:latin typeface="-apple-system"/>
            </a:endParaRPr>
          </a:p>
        </p:txBody>
      </p:sp>
    </p:spTree>
    <p:extLst>
      <p:ext uri="{BB962C8B-B14F-4D97-AF65-F5344CB8AC3E}">
        <p14:creationId xmlns:p14="http://schemas.microsoft.com/office/powerpoint/2010/main" val="964847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Exercise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buNone/>
            </a:pPr>
            <a:r>
              <a:rPr lang="en-US" b="0" i="0" dirty="0">
                <a:effectLst/>
                <a:latin typeface="-apple-system"/>
              </a:rPr>
              <a:t>Open the Day 4 </a:t>
            </a:r>
            <a:r>
              <a:rPr lang="en-US" b="0" i="0" dirty="0" err="1">
                <a:effectLst/>
                <a:latin typeface="-apple-system"/>
              </a:rPr>
              <a:t>Exercise.sql</a:t>
            </a:r>
            <a:r>
              <a:rPr lang="en-US" b="0" i="0" dirty="0">
                <a:effectLst/>
                <a:latin typeface="-apple-system"/>
              </a:rPr>
              <a:t> file</a:t>
            </a:r>
          </a:p>
          <a:p>
            <a:pPr lvl="1"/>
            <a:r>
              <a:rPr lang="en-US" dirty="0">
                <a:latin typeface="-apple-system"/>
              </a:rPr>
              <a:t>Answer the questions from each section</a:t>
            </a:r>
            <a:endParaRPr lang="en-US" b="0" i="0" dirty="0">
              <a:effectLst/>
              <a:latin typeface="-apple-system"/>
            </a:endParaRPr>
          </a:p>
          <a:p>
            <a:endParaRPr lang="en-US" dirty="0">
              <a:latin typeface="-apple-system"/>
            </a:endParaRPr>
          </a:p>
          <a:p>
            <a:endParaRPr lang="en-US" b="0" i="0" dirty="0">
              <a:effectLst/>
              <a:latin typeface="-apple-system"/>
            </a:endParaRPr>
          </a:p>
          <a:p>
            <a:endParaRPr lang="en-US" b="0" i="0" dirty="0">
              <a:solidFill>
                <a:srgbClr val="24292F"/>
              </a:solidFill>
              <a:effectLst/>
              <a:latin typeface="-apple-system"/>
            </a:endParaRPr>
          </a:p>
          <a:p>
            <a:endParaRPr lang="en-US" b="0" i="0" dirty="0">
              <a:solidFill>
                <a:srgbClr val="24292F"/>
              </a:solidFill>
              <a:effectLst/>
              <a:latin typeface="-apple-system"/>
            </a:endParaRPr>
          </a:p>
          <a:p>
            <a:pPr lvl="1"/>
            <a:endParaRPr lang="en-US" b="0" i="0" dirty="0">
              <a:solidFill>
                <a:srgbClr val="24292F"/>
              </a:solidFill>
              <a:effectLst/>
              <a:latin typeface="-apple-system"/>
            </a:endParaRPr>
          </a:p>
          <a:p>
            <a:pPr marL="0" indent="0">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a:p>
            <a:pPr marL="0" indent="0" algn="l">
              <a:buNone/>
            </a:pPr>
            <a:endParaRPr lang="en-US" b="0" i="0" dirty="0">
              <a:solidFill>
                <a:srgbClr val="24292F"/>
              </a:solidFill>
              <a:effectLst/>
              <a:latin typeface="-apple-system"/>
            </a:endParaRPr>
          </a:p>
        </p:txBody>
      </p:sp>
    </p:spTree>
    <p:extLst>
      <p:ext uri="{BB962C8B-B14F-4D97-AF65-F5344CB8AC3E}">
        <p14:creationId xmlns:p14="http://schemas.microsoft.com/office/powerpoint/2010/main" val="7638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JOINs Combine Related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The JOIN Statement in SQL:</a:t>
            </a:r>
            <a:endParaRPr lang="en-US" b="0" i="0" dirty="0">
              <a:effectLst/>
              <a:latin typeface="-apple-system"/>
            </a:endParaRPr>
          </a:p>
          <a:p>
            <a:pPr marL="514350" lvl="1" indent="0">
              <a:spcBef>
                <a:spcPts val="600"/>
              </a:spcBef>
              <a:spcAft>
                <a:spcPts val="600"/>
              </a:spcAft>
              <a:buNone/>
            </a:pPr>
            <a:r>
              <a:rPr lang="en-US" b="1" i="0" dirty="0">
                <a:effectLst/>
                <a:latin typeface="-apple-system"/>
              </a:rPr>
              <a:t>SELECT columns:</a:t>
            </a:r>
            <a:r>
              <a:rPr lang="en-US" b="0" i="0" dirty="0">
                <a:effectLst/>
                <a:latin typeface="-apple-system"/>
              </a:rPr>
              <a:t> Choose which fields to include in the output.</a:t>
            </a:r>
          </a:p>
          <a:p>
            <a:pPr marL="514350" lvl="1" indent="0">
              <a:spcBef>
                <a:spcPts val="600"/>
              </a:spcBef>
              <a:spcAft>
                <a:spcPts val="600"/>
              </a:spcAft>
              <a:buNone/>
            </a:pPr>
            <a:r>
              <a:rPr lang="en-US" b="1" i="0" dirty="0">
                <a:effectLst/>
                <a:latin typeface="-apple-system"/>
              </a:rPr>
              <a:t>FROM Table1:</a:t>
            </a:r>
            <a:r>
              <a:rPr lang="en-US" b="0" i="0" dirty="0">
                <a:effectLst/>
                <a:latin typeface="-apple-system"/>
              </a:rPr>
              <a:t> Specify the first table you're working with.</a:t>
            </a:r>
          </a:p>
          <a:p>
            <a:pPr marL="514350" lvl="1" indent="0">
              <a:spcBef>
                <a:spcPts val="600"/>
              </a:spcBef>
              <a:spcAft>
                <a:spcPts val="600"/>
              </a:spcAft>
              <a:buNone/>
            </a:pPr>
            <a:r>
              <a:rPr lang="en-US" b="1" i="0" dirty="0">
                <a:effectLst/>
                <a:latin typeface="-apple-system"/>
              </a:rPr>
              <a:t>JOIN Table2:</a:t>
            </a:r>
            <a:r>
              <a:rPr lang="en-US" b="0" i="0" dirty="0">
                <a:effectLst/>
                <a:latin typeface="-apple-system"/>
              </a:rPr>
              <a:t> Indicate the second table you want to combine.</a:t>
            </a:r>
          </a:p>
          <a:p>
            <a:pPr marL="914400" lvl="2" indent="0">
              <a:spcBef>
                <a:spcPts val="600"/>
              </a:spcBef>
              <a:spcAft>
                <a:spcPts val="600"/>
              </a:spcAft>
              <a:buNone/>
            </a:pPr>
            <a:r>
              <a:rPr lang="en-US" b="1" i="0" dirty="0">
                <a:effectLst/>
                <a:latin typeface="-apple-system"/>
              </a:rPr>
              <a:t>ON condition:</a:t>
            </a:r>
            <a:r>
              <a:rPr lang="en-US" b="0" i="0" dirty="0">
                <a:effectLst/>
                <a:latin typeface="-apple-system"/>
              </a:rPr>
              <a:t> Define the logic for matching rows between the tables.</a:t>
            </a:r>
          </a:p>
          <a:p>
            <a:pPr marL="57150" indent="0">
              <a:spcBef>
                <a:spcPts val="600"/>
              </a:spcBef>
              <a:spcAft>
                <a:spcPts val="600"/>
              </a:spcAft>
              <a:buNone/>
            </a:pPr>
            <a:r>
              <a:rPr lang="en-US" b="1" i="0" dirty="0">
                <a:effectLst/>
                <a:latin typeface="-apple-system"/>
              </a:rPr>
              <a:t>Example:</a:t>
            </a:r>
            <a:endParaRPr lang="en-US" b="0" i="0" dirty="0">
              <a:effectLst/>
              <a:latin typeface="-apple-system"/>
            </a:endParaRPr>
          </a:p>
          <a:p>
            <a:pPr marL="0" indent="0">
              <a:spcBef>
                <a:spcPts val="600"/>
              </a:spcBef>
              <a:spcAft>
                <a:spcPts val="600"/>
              </a:spcAft>
              <a:buNone/>
            </a:pPr>
            <a:r>
              <a:rPr lang="en-US" dirty="0">
                <a:solidFill>
                  <a:srgbClr val="2E95D3"/>
                </a:solidFill>
                <a:effectLst/>
                <a:latin typeface="-apple-system"/>
              </a:rPr>
              <a:t>			SELECT</a:t>
            </a:r>
            <a:r>
              <a:rPr lang="en-US" dirty="0">
                <a:effectLst/>
                <a:latin typeface="-apple-system"/>
              </a:rPr>
              <a:t> * </a:t>
            </a:r>
          </a:p>
          <a:p>
            <a:pPr marL="0" indent="0">
              <a:spcBef>
                <a:spcPts val="600"/>
              </a:spcBef>
              <a:spcAft>
                <a:spcPts val="600"/>
              </a:spcAft>
              <a:buNone/>
            </a:pPr>
            <a:r>
              <a:rPr lang="en-US" dirty="0">
                <a:solidFill>
                  <a:srgbClr val="2E95D3"/>
                </a:solidFill>
                <a:latin typeface="-apple-system"/>
              </a:rPr>
              <a:t>			</a:t>
            </a:r>
            <a:r>
              <a:rPr lang="en-US" dirty="0">
                <a:solidFill>
                  <a:srgbClr val="2E95D3"/>
                </a:solidFill>
                <a:effectLst/>
                <a:latin typeface="-apple-system"/>
              </a:rPr>
              <a:t>FROM</a:t>
            </a:r>
            <a:r>
              <a:rPr lang="en-US" dirty="0">
                <a:effectLst/>
                <a:latin typeface="-apple-system"/>
              </a:rPr>
              <a:t> </a:t>
            </a:r>
            <a:r>
              <a:rPr lang="en-US" dirty="0">
                <a:solidFill>
                  <a:schemeClr val="tx1"/>
                </a:solidFill>
                <a:effectLst/>
                <a:latin typeface="-apple-system"/>
              </a:rPr>
              <a:t>Table1 </a:t>
            </a:r>
          </a:p>
          <a:p>
            <a:pPr marL="0" indent="0">
              <a:spcBef>
                <a:spcPts val="600"/>
              </a:spcBef>
              <a:spcAft>
                <a:spcPts val="600"/>
              </a:spcAft>
              <a:buNone/>
            </a:pPr>
            <a:r>
              <a:rPr lang="en-US" dirty="0">
                <a:solidFill>
                  <a:srgbClr val="2E95D3"/>
                </a:solidFill>
                <a:latin typeface="-apple-system"/>
              </a:rPr>
              <a:t>			</a:t>
            </a:r>
            <a:r>
              <a:rPr lang="en-US" dirty="0">
                <a:solidFill>
                  <a:srgbClr val="2E95D3"/>
                </a:solidFill>
                <a:effectLst/>
                <a:latin typeface="-apple-system"/>
              </a:rPr>
              <a:t>INNER</a:t>
            </a:r>
            <a:r>
              <a:rPr lang="en-US" dirty="0">
                <a:effectLst/>
                <a:latin typeface="-apple-system"/>
              </a:rPr>
              <a:t> </a:t>
            </a:r>
            <a:r>
              <a:rPr lang="en-US" dirty="0">
                <a:solidFill>
                  <a:srgbClr val="2E95D3"/>
                </a:solidFill>
                <a:effectLst/>
                <a:latin typeface="-apple-system"/>
              </a:rPr>
              <a:t>JOIN</a:t>
            </a:r>
            <a:r>
              <a:rPr lang="en-US" dirty="0">
                <a:effectLst/>
                <a:latin typeface="-apple-system"/>
              </a:rPr>
              <a:t> </a:t>
            </a:r>
            <a:r>
              <a:rPr lang="en-US" dirty="0">
                <a:solidFill>
                  <a:schemeClr val="tx1"/>
                </a:solidFill>
                <a:effectLst/>
                <a:latin typeface="-apple-system"/>
              </a:rPr>
              <a:t>Table2 </a:t>
            </a:r>
          </a:p>
          <a:p>
            <a:pPr marL="0" indent="0">
              <a:spcBef>
                <a:spcPts val="600"/>
              </a:spcBef>
              <a:spcAft>
                <a:spcPts val="600"/>
              </a:spcAft>
              <a:buNone/>
            </a:pPr>
            <a:r>
              <a:rPr lang="en-US" dirty="0">
                <a:solidFill>
                  <a:srgbClr val="2E95D3"/>
                </a:solidFill>
                <a:latin typeface="-apple-system"/>
              </a:rPr>
              <a:t>			  </a:t>
            </a:r>
            <a:r>
              <a:rPr lang="en-US" dirty="0">
                <a:solidFill>
                  <a:srgbClr val="2E95D3"/>
                </a:solidFill>
                <a:effectLst/>
                <a:latin typeface="-apple-system"/>
              </a:rPr>
              <a:t>ON</a:t>
            </a:r>
            <a:r>
              <a:rPr lang="en-US" dirty="0">
                <a:effectLst/>
                <a:latin typeface="-apple-system"/>
              </a:rPr>
              <a:t> </a:t>
            </a:r>
            <a:r>
              <a:rPr lang="en-US" dirty="0">
                <a:solidFill>
                  <a:schemeClr val="tx1"/>
                </a:solidFill>
                <a:effectLst/>
                <a:latin typeface="-apple-system"/>
              </a:rPr>
              <a:t>Table1.id = Table2.table1_id;</a:t>
            </a:r>
          </a:p>
          <a:p>
            <a:pPr marL="400050" lvl="1" indent="0">
              <a:buNone/>
            </a:pPr>
            <a:endParaRPr lang="en-US" b="0" i="0" dirty="0">
              <a:solidFill>
                <a:srgbClr val="374151"/>
              </a:solidFill>
              <a:effectLst/>
              <a:latin typeface="Söhne"/>
            </a:endParaRPr>
          </a:p>
        </p:txBody>
      </p:sp>
    </p:spTree>
    <p:extLst>
      <p:ext uri="{BB962C8B-B14F-4D97-AF65-F5344CB8AC3E}">
        <p14:creationId xmlns:p14="http://schemas.microsoft.com/office/powerpoint/2010/main" val="2788808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FAD3C-2A89-EE39-BC36-F79487DC2E46}"/>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FCABCA98-705B-117B-03E8-9A969A771EA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F0B85C1D-2B19-753E-6E86-5D15B881E27D}"/>
              </a:ext>
            </a:extLst>
          </p:cNvPr>
          <p:cNvSpPr>
            <a:spLocks noGrp="1"/>
          </p:cNvSpPr>
          <p:nvPr>
            <p:ph type="title"/>
          </p:nvPr>
        </p:nvSpPr>
        <p:spPr>
          <a:xfrm>
            <a:off x="400050" y="119939"/>
            <a:ext cx="8229600" cy="428312"/>
          </a:xfrm>
        </p:spPr>
        <p:txBody>
          <a:bodyPr/>
          <a:lstStyle/>
          <a:p>
            <a:r>
              <a:rPr lang="en-US" b="1" dirty="0"/>
              <a:t>JOINs Combine Related Data</a:t>
            </a:r>
          </a:p>
        </p:txBody>
      </p:sp>
      <p:sp>
        <p:nvSpPr>
          <p:cNvPr id="7" name="Content Placeholder 6">
            <a:extLst>
              <a:ext uri="{FF2B5EF4-FFF2-40B4-BE49-F238E27FC236}">
                <a16:creationId xmlns:a16="http://schemas.microsoft.com/office/drawing/2014/main" id="{2050AA18-08AD-A1E6-AF1E-7F302D63E45F}"/>
              </a:ext>
            </a:extLst>
          </p:cNvPr>
          <p:cNvSpPr>
            <a:spLocks noGrp="1"/>
          </p:cNvSpPr>
          <p:nvPr>
            <p:ph idx="1"/>
          </p:nvPr>
        </p:nvSpPr>
        <p:spPr>
          <a:xfrm>
            <a:off x="400050" y="1225062"/>
            <a:ext cx="8229600" cy="5002701"/>
          </a:xfrm>
        </p:spPr>
        <p:txBody>
          <a:bodyPr/>
          <a:lstStyle/>
          <a:p>
            <a:pPr algn="l">
              <a:spcBef>
                <a:spcPts val="600"/>
              </a:spcBef>
              <a:spcAft>
                <a:spcPts val="1200"/>
              </a:spcAft>
              <a:buFont typeface="Arial" panose="020B0604020202020204" pitchFamily="34" charset="0"/>
              <a:buChar char="•"/>
            </a:pPr>
            <a:r>
              <a:rPr lang="en-US" dirty="0">
                <a:latin typeface="-apple-system"/>
                <a:cs typeface="+mn-cs"/>
              </a:rPr>
              <a:t>Before we delve into the world of SQL JOIN types, let's reflect on the practical application we've just witnessed.</a:t>
            </a:r>
          </a:p>
          <a:p>
            <a:pPr algn="l">
              <a:spcBef>
                <a:spcPts val="600"/>
              </a:spcBef>
              <a:spcAft>
                <a:spcPts val="1200"/>
              </a:spcAft>
              <a:buFont typeface="Arial" panose="020B0604020202020204" pitchFamily="34" charset="0"/>
              <a:buChar char="•"/>
            </a:pPr>
            <a:r>
              <a:rPr lang="en-US" dirty="0">
                <a:latin typeface="-apple-system"/>
                <a:cs typeface="+mn-cs"/>
              </a:rPr>
              <a:t>By exploring this real-world example, we've seen how SQL JOINs can merge data intelligently from multiple tables.</a:t>
            </a:r>
          </a:p>
          <a:p>
            <a:pPr algn="l">
              <a:spcBef>
                <a:spcPts val="600"/>
              </a:spcBef>
              <a:spcAft>
                <a:spcPts val="1200"/>
              </a:spcAft>
              <a:buFont typeface="Arial" panose="020B0604020202020204" pitchFamily="34" charset="0"/>
              <a:buChar char="•"/>
            </a:pPr>
            <a:r>
              <a:rPr lang="en-US" dirty="0">
                <a:latin typeface="-apple-system"/>
                <a:cs typeface="+mn-cs"/>
              </a:rPr>
              <a:t>Now, let's transition our focus to the main types of SQL JOINs and gain a deeper understanding of their distinct functionalities</a:t>
            </a:r>
            <a:r>
              <a:rPr lang="en-US" b="0" i="0" dirty="0">
                <a:effectLst/>
                <a:latin typeface="Söhne"/>
              </a:rPr>
              <a:t>.</a:t>
            </a:r>
          </a:p>
          <a:p>
            <a:pPr marL="400050" lvl="1" indent="0">
              <a:buNone/>
            </a:pPr>
            <a:endParaRPr lang="en-US" b="0" i="0" dirty="0">
              <a:solidFill>
                <a:srgbClr val="374151"/>
              </a:solidFill>
              <a:effectLst/>
              <a:latin typeface="Söhne"/>
            </a:endParaRPr>
          </a:p>
        </p:txBody>
      </p:sp>
    </p:spTree>
    <p:extLst>
      <p:ext uri="{BB962C8B-B14F-4D97-AF65-F5344CB8AC3E}">
        <p14:creationId xmlns:p14="http://schemas.microsoft.com/office/powerpoint/2010/main" val="51630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JOINs Combine Related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buNone/>
            </a:pPr>
            <a:r>
              <a:rPr lang="en-US" b="1" i="0" dirty="0">
                <a:effectLst/>
                <a:latin typeface="-apple-system"/>
              </a:rPr>
              <a:t>INNER JOIN:</a:t>
            </a:r>
            <a:endParaRPr lang="en-US" b="0" i="0" dirty="0">
              <a:effectLst/>
              <a:latin typeface="-apple-system"/>
            </a:endParaRPr>
          </a:p>
          <a:p>
            <a:pPr marL="742950" lvl="1" indent="-285750" algn="l">
              <a:buFont typeface="Arial" panose="020B0604020202020204" pitchFamily="34" charset="0"/>
              <a:buChar char="•"/>
            </a:pPr>
            <a:r>
              <a:rPr lang="en-US" b="0" i="1" dirty="0">
                <a:effectLst/>
                <a:latin typeface="-apple-system"/>
              </a:rPr>
              <a:t>Purpose:</a:t>
            </a:r>
            <a:r>
              <a:rPr lang="en-US" b="0" i="0" dirty="0">
                <a:effectLst/>
                <a:latin typeface="-apple-system"/>
              </a:rPr>
              <a:t> Retrieves matching rows from both tables based on the join condition.</a:t>
            </a:r>
          </a:p>
          <a:p>
            <a:pPr marL="742950" lvl="1" indent="-285750" algn="l">
              <a:buFont typeface="Arial" panose="020B0604020202020204" pitchFamily="34" charset="0"/>
              <a:buChar char="•"/>
            </a:pPr>
            <a:r>
              <a:rPr lang="en-US" b="0" i="1" dirty="0">
                <a:effectLst/>
                <a:latin typeface="-apple-system"/>
              </a:rPr>
              <a:t>Effect:</a:t>
            </a:r>
            <a:r>
              <a:rPr lang="en-US" b="0" i="0" dirty="0">
                <a:effectLst/>
                <a:latin typeface="-apple-system"/>
              </a:rPr>
              <a:t> Excludes rows from either table that don't meet the specified criteria in the ON clause.</a:t>
            </a:r>
          </a:p>
          <a:p>
            <a:pPr marL="742950" lvl="1" indent="-285750" algn="l">
              <a:buFont typeface="Arial" panose="020B0604020202020204" pitchFamily="34" charset="0"/>
              <a:buChar char="•"/>
            </a:pPr>
            <a:endParaRPr lang="en-US" b="0" i="0" dirty="0">
              <a:effectLst/>
              <a:latin typeface="-apple-system"/>
            </a:endParaRPr>
          </a:p>
          <a:p>
            <a:pPr marL="0" indent="0" algn="l">
              <a:buNone/>
            </a:pPr>
            <a:r>
              <a:rPr lang="en-US" b="1" i="0" dirty="0">
                <a:effectLst/>
                <a:latin typeface="-apple-system"/>
              </a:rPr>
              <a:t>OUTER JOIN (or FULL OUTER JOIN):</a:t>
            </a:r>
            <a:endParaRPr lang="en-US" b="0" i="0" dirty="0">
              <a:effectLst/>
              <a:latin typeface="-apple-system"/>
            </a:endParaRPr>
          </a:p>
          <a:p>
            <a:pPr marL="742950" lvl="1" indent="-285750" algn="l">
              <a:buFont typeface="Arial" panose="020B0604020202020204" pitchFamily="34" charset="0"/>
              <a:buChar char="•"/>
            </a:pPr>
            <a:r>
              <a:rPr lang="en-US" b="0" i="1" dirty="0">
                <a:effectLst/>
                <a:latin typeface="-apple-system"/>
              </a:rPr>
              <a:t>Purpose:</a:t>
            </a:r>
            <a:r>
              <a:rPr lang="en-US" b="0" i="0" dirty="0">
                <a:effectLst/>
                <a:latin typeface="-apple-system"/>
              </a:rPr>
              <a:t> Retrieves all rows from both tables.</a:t>
            </a:r>
          </a:p>
          <a:p>
            <a:pPr marL="742950" lvl="1" indent="-285750" algn="l">
              <a:buFont typeface="Arial" panose="020B0604020202020204" pitchFamily="34" charset="0"/>
              <a:buChar char="•"/>
            </a:pPr>
            <a:r>
              <a:rPr lang="en-US" b="0" i="1" dirty="0">
                <a:effectLst/>
                <a:latin typeface="-apple-system"/>
              </a:rPr>
              <a:t>Effect:</a:t>
            </a:r>
            <a:r>
              <a:rPr lang="en-US" b="0" i="0" dirty="0">
                <a:effectLst/>
                <a:latin typeface="-apple-system"/>
              </a:rPr>
              <a:t> Displays unmatched rows from both tables, filling in NULL values for columns where no match is found.</a:t>
            </a:r>
          </a:p>
          <a:p>
            <a:pPr lvl="1"/>
            <a:endParaRPr lang="en-US" b="0" i="0" dirty="0">
              <a:solidFill>
                <a:srgbClr val="1C1917"/>
              </a:solidFill>
              <a:effectLst/>
              <a:latin typeface="-apple-system"/>
            </a:endParaRPr>
          </a:p>
        </p:txBody>
      </p:sp>
    </p:spTree>
    <p:extLst>
      <p:ext uri="{BB962C8B-B14F-4D97-AF65-F5344CB8AC3E}">
        <p14:creationId xmlns:p14="http://schemas.microsoft.com/office/powerpoint/2010/main" val="264648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JOINs Combine Related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LEFT JOIN:</a:t>
            </a:r>
            <a:endParaRPr lang="en-US" b="0" i="0" dirty="0">
              <a:effectLst/>
              <a:latin typeface="-apple-system"/>
            </a:endParaRPr>
          </a:p>
          <a:p>
            <a:pPr marL="742950" lvl="1" indent="-285750" algn="l">
              <a:spcBef>
                <a:spcPts val="600"/>
              </a:spcBef>
              <a:spcAft>
                <a:spcPts val="600"/>
              </a:spcAft>
              <a:buFont typeface="Arial" panose="020B0604020202020204" pitchFamily="34" charset="0"/>
              <a:buChar char="•"/>
            </a:pPr>
            <a:r>
              <a:rPr lang="en-US" b="0" i="1" dirty="0">
                <a:effectLst/>
                <a:latin typeface="-apple-system"/>
              </a:rPr>
              <a:t>Purpose:</a:t>
            </a:r>
            <a:r>
              <a:rPr lang="en-US" b="0" i="0" dirty="0">
                <a:effectLst/>
                <a:latin typeface="-apple-system"/>
              </a:rPr>
              <a:t> Retrieves all rows from the left table and matching rows from the right table.</a:t>
            </a:r>
          </a:p>
          <a:p>
            <a:pPr marL="742950" lvl="1" indent="-285750" algn="l">
              <a:spcBef>
                <a:spcPts val="600"/>
              </a:spcBef>
              <a:spcAft>
                <a:spcPts val="600"/>
              </a:spcAft>
              <a:buFont typeface="Arial" panose="020B0604020202020204" pitchFamily="34" charset="0"/>
              <a:buChar char="•"/>
            </a:pPr>
            <a:r>
              <a:rPr lang="en-US" b="0" i="1" dirty="0">
                <a:effectLst/>
                <a:latin typeface="-apple-system"/>
              </a:rPr>
              <a:t>Effect:</a:t>
            </a:r>
            <a:r>
              <a:rPr lang="en-US" b="0" i="0" dirty="0">
                <a:effectLst/>
                <a:latin typeface="-apple-system"/>
              </a:rPr>
              <a:t> Right table columns are NULL if no match is found in the left table.</a:t>
            </a:r>
          </a:p>
          <a:p>
            <a:pPr marL="0" indent="0" algn="l">
              <a:spcBef>
                <a:spcPts val="600"/>
              </a:spcBef>
              <a:spcAft>
                <a:spcPts val="1200"/>
              </a:spcAft>
              <a:buNone/>
            </a:pPr>
            <a:r>
              <a:rPr lang="en-US" b="1" i="0" dirty="0">
                <a:effectLst/>
                <a:latin typeface="-apple-system"/>
              </a:rPr>
              <a:t>RIGHT JOIN:</a:t>
            </a:r>
            <a:endParaRPr lang="en-US" b="0" i="0" dirty="0">
              <a:effectLst/>
              <a:latin typeface="-apple-system"/>
            </a:endParaRPr>
          </a:p>
          <a:p>
            <a:pPr marL="742950" lvl="1" indent="-285750" algn="l">
              <a:spcBef>
                <a:spcPts val="600"/>
              </a:spcBef>
              <a:spcAft>
                <a:spcPts val="600"/>
              </a:spcAft>
              <a:buFont typeface="Arial" panose="020B0604020202020204" pitchFamily="34" charset="0"/>
              <a:buChar char="•"/>
            </a:pPr>
            <a:r>
              <a:rPr lang="en-US" b="0" i="1" dirty="0">
                <a:effectLst/>
                <a:latin typeface="-apple-system"/>
              </a:rPr>
              <a:t>Purpose:</a:t>
            </a:r>
            <a:r>
              <a:rPr lang="en-US" b="0" i="0" dirty="0">
                <a:effectLst/>
                <a:latin typeface="-apple-system"/>
              </a:rPr>
              <a:t> Retrieves all rows from the right table and matching rows from the left table.</a:t>
            </a:r>
          </a:p>
          <a:p>
            <a:pPr marL="742950" lvl="1" indent="-285750" algn="l">
              <a:spcBef>
                <a:spcPts val="600"/>
              </a:spcBef>
              <a:spcAft>
                <a:spcPts val="600"/>
              </a:spcAft>
              <a:buFont typeface="Arial" panose="020B0604020202020204" pitchFamily="34" charset="0"/>
              <a:buChar char="•"/>
            </a:pPr>
            <a:r>
              <a:rPr lang="en-US" b="0" i="1" dirty="0">
                <a:effectLst/>
                <a:latin typeface="-apple-system"/>
              </a:rPr>
              <a:t>Effect:</a:t>
            </a:r>
            <a:r>
              <a:rPr lang="en-US" b="0" i="0" dirty="0">
                <a:effectLst/>
                <a:latin typeface="-apple-system"/>
              </a:rPr>
              <a:t> Left table columns are NULL if no match is found in the right table.</a:t>
            </a:r>
          </a:p>
        </p:txBody>
      </p:sp>
    </p:spTree>
    <p:extLst>
      <p:ext uri="{BB962C8B-B14F-4D97-AF65-F5344CB8AC3E}">
        <p14:creationId xmlns:p14="http://schemas.microsoft.com/office/powerpoint/2010/main" val="188874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JOINs Combine Related Data</a:t>
            </a:r>
          </a:p>
        </p:txBody>
      </p:sp>
      <p:pic>
        <p:nvPicPr>
          <p:cNvPr id="4" name="Picture 6" descr="Types of SQL Joins: Differences, SQL Code Examples">
            <a:extLst>
              <a:ext uri="{FF2B5EF4-FFF2-40B4-BE49-F238E27FC236}">
                <a16:creationId xmlns:a16="http://schemas.microsoft.com/office/drawing/2014/main" id="{0F420163-1422-7174-E42D-96A2257C53C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6245" y="1123462"/>
            <a:ext cx="7131509" cy="5002701"/>
          </a:xfrm>
          <a:prstGeom prst="rect">
            <a:avLst/>
          </a:prstGeom>
          <a:ln w="12700" cap="sq">
            <a:noFill/>
            <a:prstDash val="solid"/>
            <a:miter lim="800000"/>
          </a:ln>
          <a:effectLst/>
        </p:spPr>
      </p:pic>
      <p:cxnSp>
        <p:nvCxnSpPr>
          <p:cNvPr id="6" name="Straight Connector 5">
            <a:extLst>
              <a:ext uri="{FF2B5EF4-FFF2-40B4-BE49-F238E27FC236}">
                <a16:creationId xmlns:a16="http://schemas.microsoft.com/office/drawing/2014/main" id="{778428B7-59CF-F3C2-2263-7D85C094E40A}"/>
              </a:ext>
            </a:extLst>
          </p:cNvPr>
          <p:cNvCxnSpPr/>
          <p:nvPr/>
        </p:nvCxnSpPr>
        <p:spPr>
          <a:xfrm>
            <a:off x="4572000" y="1048752"/>
            <a:ext cx="0" cy="5558590"/>
          </a:xfrm>
          <a:prstGeom prst="line">
            <a:avLst/>
          </a:prstGeom>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DF48142-0061-3795-493E-A1D6C09257C1}"/>
              </a:ext>
            </a:extLst>
          </p:cNvPr>
          <p:cNvCxnSpPr>
            <a:cxnSpLocks/>
          </p:cNvCxnSpPr>
          <p:nvPr/>
        </p:nvCxnSpPr>
        <p:spPr>
          <a:xfrm>
            <a:off x="685800" y="3487209"/>
            <a:ext cx="7287125"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34861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dirty="0"/>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b="1" dirty="0"/>
              <a:t>Inner</a:t>
            </a:r>
            <a:r>
              <a:rPr lang="en-US" dirty="0"/>
              <a:t> </a:t>
            </a:r>
            <a:r>
              <a:rPr lang="en-US" b="1" dirty="0"/>
              <a:t>Join</a:t>
            </a:r>
            <a:r>
              <a:rPr lang="en-US" dirty="0"/>
              <a:t> </a:t>
            </a:r>
            <a:r>
              <a:rPr lang="en-US" b="1" dirty="0"/>
              <a:t>Fundamentals</a:t>
            </a:r>
          </a:p>
        </p:txBody>
      </p:sp>
      <p:pic>
        <p:nvPicPr>
          <p:cNvPr id="2050" name="Picture 2" descr="INNER JOIN: a guide to the most important JOIN - IONOS CA">
            <a:extLst>
              <a:ext uri="{FF2B5EF4-FFF2-40B4-BE49-F238E27FC236}">
                <a16:creationId xmlns:a16="http://schemas.microsoft.com/office/drawing/2014/main" id="{EE947A9C-A2FF-8173-10F9-25C41FEFD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194" y="1612231"/>
            <a:ext cx="7543311" cy="4238382"/>
          </a:xfrm>
          <a:prstGeom prst="rect">
            <a:avLst/>
          </a:prstGeom>
          <a:ln w="12700" cap="sq">
            <a:noFill/>
            <a:prstDash val="solid"/>
            <a:miter lim="800000"/>
          </a:ln>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139218"/>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30F82F-BEB8-4CE5-BAAE-EC5C7B644B7C}">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959d53c8-292b-4aa8-bb70-f9900682e6de"/>
    <ds:schemaRef ds:uri="5ec6e143-408a-4839-9bcf-61adb1c13e3f"/>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F3956E0-68D7-4E23-9C26-3CF0A20D8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6e143-408a-4839-9bcf-61adb1c13e3f"/>
    <ds:schemaRef ds:uri="959d53c8-292b-4aa8-bb70-f9900682e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E43F2-009D-4FD5-9629-B1B9A3DF71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21133</TotalTime>
  <Words>4253</Words>
  <Application>Microsoft Office PowerPoint</Application>
  <PresentationFormat>On-screen Show (4:3)</PresentationFormat>
  <Paragraphs>470</Paragraphs>
  <Slides>31</Slides>
  <Notes>31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31</vt:i4>
      </vt:variant>
    </vt:vector>
  </HeadingPairs>
  <TitlesOfParts>
    <vt:vector size="40" baseType="lpstr">
      <vt:lpstr>-apple-system</vt:lpstr>
      <vt:lpstr>Arial</vt:lpstr>
      <vt:lpstr>Calibri</vt:lpstr>
      <vt:lpstr>Söhne</vt:lpstr>
      <vt:lpstr>Söhne Mono</vt:lpstr>
      <vt:lpstr>Title Slide 02</vt:lpstr>
      <vt:lpstr>Title Slide 03</vt:lpstr>
      <vt:lpstr>Information Slide 01</vt:lpstr>
      <vt:lpstr>Information Slide 02</vt:lpstr>
      <vt:lpstr>Joins in SQL</vt:lpstr>
      <vt:lpstr>Learning Objectives</vt:lpstr>
      <vt:lpstr>JOINs Combine Related Data</vt:lpstr>
      <vt:lpstr>JOINs Combine Related Data</vt:lpstr>
      <vt:lpstr>JOINs Combine Related Data</vt:lpstr>
      <vt:lpstr>JOINs Combine Related Data</vt:lpstr>
      <vt:lpstr>JOINs Combine Related Data</vt:lpstr>
      <vt:lpstr>JOINs Combine Related Data</vt:lpstr>
      <vt:lpstr>Inner Join Fundamentals</vt:lpstr>
      <vt:lpstr>Inner Join Fundamentals</vt:lpstr>
      <vt:lpstr>Inner Join Fundamentals</vt:lpstr>
      <vt:lpstr>Full Outer Join Fundamentals</vt:lpstr>
      <vt:lpstr>Full Outer Join Fundamentals</vt:lpstr>
      <vt:lpstr>Left Join Fundamentals</vt:lpstr>
      <vt:lpstr>Left Join Fundamentals</vt:lpstr>
      <vt:lpstr>Right Join Fundamentals</vt:lpstr>
      <vt:lpstr>Right Join Fundamentals</vt:lpstr>
      <vt:lpstr>Right Join Fundamentals</vt:lpstr>
      <vt:lpstr>Why Use Join Alias</vt:lpstr>
      <vt:lpstr>Why Use Join Alias</vt:lpstr>
      <vt:lpstr>Join Conditions Related to Table Data</vt:lpstr>
      <vt:lpstr>Join Conditions Related to Table Data</vt:lpstr>
      <vt:lpstr>Join Conditions Related to Table Data</vt:lpstr>
      <vt:lpstr>Join Conditions Related to Table Data</vt:lpstr>
      <vt:lpstr>Join Conditions Related to Table Data</vt:lpstr>
      <vt:lpstr>Summary</vt:lpstr>
      <vt:lpstr>Hands On Example</vt:lpstr>
      <vt:lpstr>Hands On Examples</vt:lpstr>
      <vt:lpstr>Hands On Examples</vt:lpstr>
      <vt:lpstr>Summary</vt:lpstr>
      <vt:lpstr>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Marie D Wood</cp:lastModifiedBy>
  <cp:revision>311</cp:revision>
  <cp:lastPrinted>2018-09-19T19:48:01Z</cp:lastPrinted>
  <dcterms:created xsi:type="dcterms:W3CDTF">2010-04-12T23:12:02Z</dcterms:created>
  <dcterms:modified xsi:type="dcterms:W3CDTF">2024-02-23T18:54:45Z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